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48"/>
  </p:notesMasterIdLst>
  <p:handoutMasterIdLst>
    <p:handoutMasterId r:id="rId49"/>
  </p:handoutMasterIdLst>
  <p:sldIdLst>
    <p:sldId id="313" r:id="rId5"/>
    <p:sldId id="850" r:id="rId6"/>
    <p:sldId id="759" r:id="rId7"/>
    <p:sldId id="831" r:id="rId8"/>
    <p:sldId id="774" r:id="rId9"/>
    <p:sldId id="761" r:id="rId10"/>
    <p:sldId id="830" r:id="rId11"/>
    <p:sldId id="724" r:id="rId12"/>
    <p:sldId id="684" r:id="rId13"/>
    <p:sldId id="756" r:id="rId14"/>
    <p:sldId id="727" r:id="rId15"/>
    <p:sldId id="726" r:id="rId16"/>
    <p:sldId id="728" r:id="rId17"/>
    <p:sldId id="729" r:id="rId18"/>
    <p:sldId id="757" r:id="rId19"/>
    <p:sldId id="732" r:id="rId20"/>
    <p:sldId id="731" r:id="rId21"/>
    <p:sldId id="730" r:id="rId22"/>
    <p:sldId id="734" r:id="rId23"/>
    <p:sldId id="733" r:id="rId24"/>
    <p:sldId id="758" r:id="rId25"/>
    <p:sldId id="737" r:id="rId26"/>
    <p:sldId id="832" r:id="rId27"/>
    <p:sldId id="736" r:id="rId28"/>
    <p:sldId id="852" r:id="rId29"/>
    <p:sldId id="659" r:id="rId30"/>
    <p:sldId id="280" r:id="rId31"/>
    <p:sldId id="738" r:id="rId32"/>
    <p:sldId id="851" r:id="rId33"/>
    <p:sldId id="740" r:id="rId34"/>
    <p:sldId id="741" r:id="rId35"/>
    <p:sldId id="742" r:id="rId36"/>
    <p:sldId id="752" r:id="rId37"/>
    <p:sldId id="764" r:id="rId38"/>
    <p:sldId id="765" r:id="rId39"/>
    <p:sldId id="766" r:id="rId40"/>
    <p:sldId id="767" r:id="rId41"/>
    <p:sldId id="746" r:id="rId42"/>
    <p:sldId id="768" r:id="rId43"/>
    <p:sldId id="748" r:id="rId44"/>
    <p:sldId id="755" r:id="rId45"/>
    <p:sldId id="853" r:id="rId46"/>
    <p:sldId id="833" r:id="rId47"/>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lt" initials="PJT" lastIdx="2" clrIdx="0"/>
  <p:cmAuthor id="1" name="Shayna Kozuch" initials="SK" lastIdx="2" clrIdx="1">
    <p:extLst>
      <p:ext uri="{19B8F6BF-5375-455C-9EA6-DF929625EA0E}">
        <p15:presenceInfo xmlns:p15="http://schemas.microsoft.com/office/powerpoint/2012/main" userId="S-1-5-21-371399076-3047136788-812747186-33748" providerId="AD"/>
      </p:ext>
    </p:extLst>
  </p:cmAuthor>
  <p:cmAuthor id="2" name="Jamie Emerson" initials="JE" lastIdx="3" clrIdx="2">
    <p:extLst>
      <p:ext uri="{19B8F6BF-5375-455C-9EA6-DF929625EA0E}">
        <p15:presenceInfo xmlns:p15="http://schemas.microsoft.com/office/powerpoint/2012/main" userId="Jamie Emerson" providerId="None"/>
      </p:ext>
    </p:extLst>
  </p:cmAuthor>
  <p:cmAuthor id="3" name="Robert Hartigan" initials="RH" lastIdx="2" clrIdx="3">
    <p:extLst>
      <p:ext uri="{19B8F6BF-5375-455C-9EA6-DF929625EA0E}">
        <p15:presenceInfo xmlns:p15="http://schemas.microsoft.com/office/powerpoint/2012/main" userId="S-1-5-21-371399076-3047136788-812747186-64067" providerId="AD"/>
      </p:ext>
    </p:extLst>
  </p:cmAuthor>
  <p:cmAuthor id="4" name="Jin" initials="J" lastIdx="1" clrIdx="4">
    <p:extLst>
      <p:ext uri="{19B8F6BF-5375-455C-9EA6-DF929625EA0E}">
        <p15:presenceInfo xmlns:p15="http://schemas.microsoft.com/office/powerpoint/2012/main" userId="5e610716b1007c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1"/>
    <a:srgbClr val="957DAD"/>
    <a:srgbClr val="FEC8D8"/>
    <a:srgbClr val="E5FBFF"/>
    <a:srgbClr val="FFE9D3"/>
    <a:srgbClr val="E0BBE4"/>
    <a:srgbClr val="C9F7FF"/>
    <a:srgbClr val="C7EBE2"/>
    <a:srgbClr val="ADE1D4"/>
    <a:srgbClr val="EFF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B82B5-2683-42E8-9B24-EB4846BB1546}" v="267" dt="2022-09-06T03:09:31.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343" autoAdjust="0"/>
  </p:normalViewPr>
  <p:slideViewPr>
    <p:cSldViewPr>
      <p:cViewPr varScale="1">
        <p:scale>
          <a:sx n="61" d="100"/>
          <a:sy n="61" d="100"/>
        </p:scale>
        <p:origin x="812" y="5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FA458E1-5D45-45BA-824A-233F89B2DC5A}" type="datetimeFigureOut">
              <a:rPr lang="en-GB"/>
              <a:pPr>
                <a:defRPr/>
              </a:pPr>
              <a:t>16/10/2024</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ECE329F-8B73-4538-AD0B-2F5D130DCD94}" type="slidenum">
              <a:rPr lang="en-GB"/>
              <a:pPr>
                <a:defRPr/>
              </a:pPr>
              <a:t>‹#›</a:t>
            </a:fld>
            <a:endParaRPr lang="en-GB"/>
          </a:p>
        </p:txBody>
      </p:sp>
    </p:spTree>
    <p:extLst>
      <p:ext uri="{BB962C8B-B14F-4D97-AF65-F5344CB8AC3E}">
        <p14:creationId xmlns:p14="http://schemas.microsoft.com/office/powerpoint/2010/main" val="223711156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90B6622-863A-4BE9-BC94-A31EBED98D3D}" type="datetimeFigureOut">
              <a:rPr lang="en-GB"/>
              <a:pPr>
                <a:defRPr/>
              </a:pPr>
              <a:t>16/10/2024</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51C8F-D56F-4D7F-A4D3-C6F16E2DA686}" type="slidenum">
              <a:rPr lang="en-GB"/>
              <a:pPr>
                <a:defRPr/>
              </a:pPr>
              <a:t>‹#›</a:t>
            </a:fld>
            <a:endParaRPr lang="en-GB"/>
          </a:p>
        </p:txBody>
      </p:sp>
    </p:spTree>
    <p:extLst>
      <p:ext uri="{BB962C8B-B14F-4D97-AF65-F5344CB8AC3E}">
        <p14:creationId xmlns:p14="http://schemas.microsoft.com/office/powerpoint/2010/main" val="385126552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5909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235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71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4635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8120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451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393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67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563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010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81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F30FD-2433-4B0F-A51E-44510448479C}" type="datetimeFigureOut">
              <a:rPr lang="en-GB" smtClean="0">
                <a:solidFill>
                  <a:prstClr val="black">
                    <a:tint val="75000"/>
                  </a:prstClr>
                </a:solidFill>
              </a:rPr>
              <a:pPr/>
              <a:t>16/10/2024</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83999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6744072" y="508166"/>
            <a:ext cx="5040560" cy="544700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400" i="1" kern="1400" dirty="0">
                <a:latin typeface="Verdana" panose="020B0604030504040204" pitchFamily="34" charset="0"/>
              </a:rPr>
              <a:t>Core Unit 2</a:t>
            </a:r>
          </a:p>
          <a:p>
            <a:pPr algn="ctr">
              <a:lnSpc>
                <a:spcPct val="119000"/>
              </a:lnSpc>
            </a:pPr>
            <a:r>
              <a:rPr lang="en-US" sz="2400" b="1" kern="1400" dirty="0">
                <a:latin typeface="Verdana" panose="020B0604030504040204" pitchFamily="34" charset="0"/>
              </a:rPr>
              <a:t>Mental wellbeing at university</a:t>
            </a:r>
          </a:p>
          <a:p>
            <a:pPr algn="ctr">
              <a:lnSpc>
                <a:spcPct val="119000"/>
              </a:lnSpc>
            </a:pPr>
            <a:endParaRPr lang="en-US" sz="2800" b="1" kern="1400" dirty="0">
              <a:latin typeface="Verdana" panose="020B0604030504040204" pitchFamily="34" charset="0"/>
            </a:endParaRPr>
          </a:p>
          <a:p>
            <a:pPr algn="ctr">
              <a:lnSpc>
                <a:spcPct val="119000"/>
              </a:lnSpc>
            </a:pPr>
            <a:r>
              <a:rPr lang="en-US" sz="2400" kern="1400" dirty="0">
                <a:latin typeface="Verdana" panose="020B0604030504040204" pitchFamily="34" charset="0"/>
              </a:rPr>
              <a:t>Lesson 4.1</a:t>
            </a:r>
          </a:p>
        </p:txBody>
      </p:sp>
    </p:spTree>
    <p:extLst>
      <p:ext uri="{BB962C8B-B14F-4D97-AF65-F5344CB8AC3E}">
        <p14:creationId xmlns:p14="http://schemas.microsoft.com/office/powerpoint/2010/main" val="359125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1139650"/>
            <a:ext cx="11305257" cy="792088"/>
          </a:xfrm>
          <a:noFill/>
        </p:spPr>
        <p:txBody>
          <a:bodyPr>
            <a:noAutofit/>
          </a:bodyPr>
          <a:lstStyle/>
          <a:p>
            <a:pPr marL="0" indent="0" fontAlgn="base">
              <a:buNone/>
            </a:pPr>
            <a:r>
              <a:rPr lang="en-US" sz="2400" dirty="0"/>
              <a:t>Read each of the statements in the table. Give each one a number 1-4 according to how true it is for you. </a:t>
            </a:r>
          </a:p>
          <a:p>
            <a:pPr marL="0" indent="0" fontAlgn="base">
              <a:buNone/>
            </a:pPr>
            <a:endParaRPr lang="en-US" sz="2400" dirty="0"/>
          </a:p>
          <a:p>
            <a:pPr marL="0" indent="0" fontAlgn="base">
              <a:buNone/>
            </a:pPr>
            <a:endParaRPr lang="en-US" sz="2400" dirty="0"/>
          </a:p>
          <a:p>
            <a:pPr marL="0" indent="0" fontAlgn="base">
              <a:buNone/>
            </a:pPr>
            <a:endParaRPr lang="en-US" sz="2400" dirty="0"/>
          </a:p>
          <a:p>
            <a:pPr marL="0" indent="0" fontAlgn="base">
              <a:buNone/>
            </a:pPr>
            <a:endParaRPr lang="en-US" sz="2400" dirty="0"/>
          </a:p>
          <a:p>
            <a:pPr marL="0" indent="0" fontAlgn="base">
              <a:buNone/>
            </a:pPr>
            <a:endParaRPr lang="en-US"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741763324"/>
              </p:ext>
            </p:extLst>
          </p:nvPr>
        </p:nvGraphicFramePr>
        <p:xfrm>
          <a:off x="628724" y="1829967"/>
          <a:ext cx="9638407" cy="2834640"/>
        </p:xfrm>
        <a:graphic>
          <a:graphicData uri="http://schemas.openxmlformats.org/drawingml/2006/table">
            <a:tbl>
              <a:tblPr firstRow="1" firstCol="1" bandRow="1">
                <a:tableStyleId>{2D5ABB26-0587-4C30-8999-92F81FD0307C}</a:tableStyleId>
              </a:tblPr>
              <a:tblGrid>
                <a:gridCol w="7653388">
                  <a:extLst>
                    <a:ext uri="{9D8B030D-6E8A-4147-A177-3AD203B41FA5}">
                      <a16:colId xmlns:a16="http://schemas.microsoft.com/office/drawing/2014/main" val="3995153855"/>
                    </a:ext>
                  </a:extLst>
                </a:gridCol>
                <a:gridCol w="506010">
                  <a:extLst>
                    <a:ext uri="{9D8B030D-6E8A-4147-A177-3AD203B41FA5}">
                      <a16:colId xmlns:a16="http://schemas.microsoft.com/office/drawing/2014/main" val="5751875"/>
                    </a:ext>
                  </a:extLst>
                </a:gridCol>
                <a:gridCol w="506010">
                  <a:extLst>
                    <a:ext uri="{9D8B030D-6E8A-4147-A177-3AD203B41FA5}">
                      <a16:colId xmlns:a16="http://schemas.microsoft.com/office/drawing/2014/main" val="3631707180"/>
                    </a:ext>
                  </a:extLst>
                </a:gridCol>
                <a:gridCol w="506010">
                  <a:extLst>
                    <a:ext uri="{9D8B030D-6E8A-4147-A177-3AD203B41FA5}">
                      <a16:colId xmlns:a16="http://schemas.microsoft.com/office/drawing/2014/main" val="4052022592"/>
                    </a:ext>
                  </a:extLst>
                </a:gridCol>
                <a:gridCol w="466989">
                  <a:extLst>
                    <a:ext uri="{9D8B030D-6E8A-4147-A177-3AD203B41FA5}">
                      <a16:colId xmlns:a16="http://schemas.microsoft.com/office/drawing/2014/main" val="2823074574"/>
                    </a:ext>
                  </a:extLst>
                </a:gridCol>
              </a:tblGrid>
              <a:tr h="437111">
                <a:tc>
                  <a:txBody>
                    <a:bodyPr/>
                    <a:lstStyle/>
                    <a:p>
                      <a:pPr algn="ctr" fontAlgn="base">
                        <a:spcAft>
                          <a:spcPts val="0"/>
                        </a:spcAft>
                      </a:pP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spcAft>
                          <a:spcPts val="0"/>
                        </a:spcAft>
                      </a:pPr>
                      <a:r>
                        <a:rPr lang="en-US"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tc>
                  <a:txBody>
                    <a:bodyPr/>
                    <a:lstStyle/>
                    <a:p>
                      <a:pPr algn="ctr" fontAlgn="base">
                        <a:spcAft>
                          <a:spcPts val="0"/>
                        </a:spcAft>
                      </a:pPr>
                      <a:r>
                        <a:rPr lang="en-US"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tc>
                  <a:txBody>
                    <a:bodyPr/>
                    <a:lstStyle/>
                    <a:p>
                      <a:pPr algn="ctr" fontAlgn="base">
                        <a:spcAft>
                          <a:spcPts val="0"/>
                        </a:spcAft>
                      </a:pPr>
                      <a:r>
                        <a:rPr lang="en-US"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tc>
                  <a:txBody>
                    <a:bodyPr/>
                    <a:lstStyle/>
                    <a:p>
                      <a:pPr algn="ctr" fontAlgn="base">
                        <a:spcAft>
                          <a:spcPts val="0"/>
                        </a:spcAft>
                      </a:pPr>
                      <a:r>
                        <a:rPr lang="en-US"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extLst>
                  <a:ext uri="{0D108BD9-81ED-4DB2-BD59-A6C34878D82A}">
                    <a16:rowId xmlns:a16="http://schemas.microsoft.com/office/drawing/2014/main" val="4089652496"/>
                  </a:ext>
                </a:extLst>
              </a:tr>
              <a:tr h="494260">
                <a:tc>
                  <a:txBody>
                    <a:bodyPr/>
                    <a:lstStyle/>
                    <a:p>
                      <a:pPr fontAlgn="base">
                        <a:spcAft>
                          <a:spcPts val="0"/>
                        </a:spcAft>
                      </a:pPr>
                      <a:r>
                        <a:rPr lang="en-US" sz="2000" dirty="0"/>
                        <a:t>I feel some stress today.</a:t>
                      </a:r>
                      <a:endParaRPr lang="en-GB" sz="2000" dirty="0"/>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925179048"/>
                  </a:ext>
                </a:extLst>
              </a:tr>
              <a:tr h="457073">
                <a:tc>
                  <a:txBody>
                    <a:bodyPr/>
                    <a:lstStyle/>
                    <a:p>
                      <a:pPr fontAlgn="base">
                        <a:spcAft>
                          <a:spcPts val="0"/>
                        </a:spcAft>
                      </a:pPr>
                      <a:r>
                        <a:rPr lang="en-US" sz="2000" dirty="0"/>
                        <a:t>University life has been stressful so far.</a:t>
                      </a:r>
                      <a:endParaRPr lang="en-GB" sz="2000" dirty="0"/>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190473380"/>
                  </a:ext>
                </a:extLst>
              </a:tr>
              <a:tr h="481975">
                <a:tc>
                  <a:txBody>
                    <a:bodyPr/>
                    <a:lstStyle/>
                    <a:p>
                      <a:pPr fontAlgn="base">
                        <a:spcAft>
                          <a:spcPts val="0"/>
                        </a:spcAft>
                      </a:pPr>
                      <a:r>
                        <a:rPr lang="en-US" sz="2000" dirty="0"/>
                        <a:t>I am a person who feels stress more than others.</a:t>
                      </a:r>
                      <a:endParaRPr lang="en-GB" sz="2000" dirty="0"/>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246838460"/>
                  </a:ext>
                </a:extLst>
              </a:tr>
              <a:tr h="474904">
                <a:tc>
                  <a:txBody>
                    <a:bodyPr/>
                    <a:lstStyle/>
                    <a:p>
                      <a:pPr fontAlgn="base">
                        <a:spcAft>
                          <a:spcPts val="0"/>
                        </a:spcAft>
                      </a:pPr>
                      <a:r>
                        <a:rPr lang="en-US" sz="2000" dirty="0"/>
                        <a:t>I have effective strategies for coping with stress.</a:t>
                      </a:r>
                      <a:endParaRPr lang="en-GB" sz="2000" dirty="0"/>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4164527440"/>
                  </a:ext>
                </a:extLst>
              </a:tr>
              <a:tr h="489317">
                <a:tc>
                  <a:txBody>
                    <a:bodyPr/>
                    <a:lstStyle/>
                    <a:p>
                      <a:pPr fontAlgn="base">
                        <a:spcAft>
                          <a:spcPts val="0"/>
                        </a:spcAft>
                      </a:pPr>
                      <a:r>
                        <a:rPr lang="en-US" sz="2000" dirty="0"/>
                        <a:t>I need to understand more about coping with stress.</a:t>
                      </a:r>
                      <a:endParaRPr lang="en-GB" sz="2000" dirty="0"/>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1700" dirty="0">
                          <a:effectLst/>
                        </a:rPr>
                        <a:t> </a:t>
                      </a: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endParaRPr lang="en-GB"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02661121"/>
                  </a:ext>
                </a:extLst>
              </a:tr>
            </a:tbl>
          </a:graphicData>
        </a:graphic>
      </p:graphicFrame>
      <p:sp>
        <p:nvSpPr>
          <p:cNvPr id="2" name="Rectangle 1"/>
          <p:cNvSpPr/>
          <p:nvPr/>
        </p:nvSpPr>
        <p:spPr>
          <a:xfrm>
            <a:off x="479376" y="5028033"/>
            <a:ext cx="11464368" cy="1569660"/>
          </a:xfrm>
          <a:prstGeom prst="rect">
            <a:avLst/>
          </a:prstGeom>
        </p:spPr>
        <p:txBody>
          <a:bodyPr wrap="square">
            <a:spAutoFit/>
          </a:bodyPr>
          <a:lstStyle/>
          <a:p>
            <a:pPr fontAlgn="base"/>
            <a:r>
              <a:rPr lang="en-US" sz="2400" dirty="0"/>
              <a:t>When you have finished, your teacher will assign different areas of the room a number 1-4. The teacher will read out each statement and you should move to the area according to the number you chose. Talk to the other students in the area and explain why you chose that number. </a:t>
            </a:r>
          </a:p>
        </p:txBody>
      </p:sp>
      <p:sp>
        <p:nvSpPr>
          <p:cNvPr id="5" name="Rectangle 4"/>
          <p:cNvSpPr/>
          <p:nvPr/>
        </p:nvSpPr>
        <p:spPr>
          <a:xfrm>
            <a:off x="10344472" y="2738082"/>
            <a:ext cx="1814250" cy="1200329"/>
          </a:xfrm>
          <a:prstGeom prst="rect">
            <a:avLst/>
          </a:prstGeom>
        </p:spPr>
        <p:txBody>
          <a:bodyPr wrap="square">
            <a:spAutoFit/>
          </a:bodyPr>
          <a:lstStyle/>
          <a:p>
            <a:pPr fontAlgn="base">
              <a:spcAft>
                <a:spcPts val="0"/>
              </a:spcAft>
            </a:pPr>
            <a:r>
              <a:rPr lang="en-US" dirty="0">
                <a:latin typeface="Calibri" panose="020F0502020204030204" pitchFamily="34" charset="0"/>
                <a:ea typeface="Times New Roman" panose="02020603050405020304" pitchFamily="18" charset="0"/>
              </a:rPr>
              <a:t>1= not true</a:t>
            </a:r>
            <a:endParaRPr lang="en-GB" sz="2000" dirty="0">
              <a:latin typeface="Times New Roman" panose="02020603050405020304" pitchFamily="18" charset="0"/>
              <a:ea typeface="Times New Roman" panose="02020603050405020304" pitchFamily="18" charset="0"/>
            </a:endParaRPr>
          </a:p>
          <a:p>
            <a:pPr fontAlgn="base">
              <a:spcAft>
                <a:spcPts val="0"/>
              </a:spcAft>
            </a:pPr>
            <a:r>
              <a:rPr lang="en-US" dirty="0">
                <a:latin typeface="Calibri" panose="020F0502020204030204" pitchFamily="34" charset="0"/>
                <a:ea typeface="Times New Roman" panose="02020603050405020304" pitchFamily="18" charset="0"/>
              </a:rPr>
              <a:t>2= slightly true</a:t>
            </a:r>
            <a:endParaRPr lang="en-GB" sz="2000" dirty="0">
              <a:latin typeface="Times New Roman" panose="02020603050405020304" pitchFamily="18" charset="0"/>
              <a:ea typeface="Times New Roman" panose="02020603050405020304" pitchFamily="18" charset="0"/>
            </a:endParaRPr>
          </a:p>
          <a:p>
            <a:pPr fontAlgn="base">
              <a:spcAft>
                <a:spcPts val="0"/>
              </a:spcAft>
            </a:pPr>
            <a:r>
              <a:rPr lang="en-US" dirty="0">
                <a:latin typeface="Calibri" panose="020F0502020204030204" pitchFamily="34" charset="0"/>
                <a:ea typeface="Times New Roman" panose="02020603050405020304" pitchFamily="18" charset="0"/>
              </a:rPr>
              <a:t>3= true</a:t>
            </a:r>
            <a:endParaRPr lang="en-GB" sz="2000" dirty="0">
              <a:latin typeface="Times New Roman" panose="02020603050405020304" pitchFamily="18" charset="0"/>
              <a:ea typeface="Times New Roman" panose="02020603050405020304" pitchFamily="18" charset="0"/>
            </a:endParaRPr>
          </a:p>
          <a:p>
            <a:pPr fontAlgn="base">
              <a:spcAft>
                <a:spcPts val="0"/>
              </a:spcAft>
            </a:pPr>
            <a:r>
              <a:rPr lang="en-US" dirty="0">
                <a:latin typeface="Calibri" panose="020F0502020204030204" pitchFamily="34" charset="0"/>
                <a:ea typeface="Times New Roman" panose="02020603050405020304" pitchFamily="18" charset="0"/>
              </a:rPr>
              <a:t>4= very true</a:t>
            </a:r>
            <a:endParaRPr lang="en-GB" sz="2000" dirty="0">
              <a:effectLst/>
              <a:latin typeface="Times New Roman" panose="02020603050405020304" pitchFamily="18" charset="0"/>
              <a:ea typeface="Times New Roman" panose="02020603050405020304" pitchFamily="18" charset="0"/>
            </a:endParaRPr>
          </a:p>
        </p:txBody>
      </p:sp>
      <p:pic>
        <p:nvPicPr>
          <p:cNvPr id="11" name="Picture 10" descr="Icon&#10;&#10;Description automatically generated">
            <a:extLst>
              <a:ext uri="{FF2B5EF4-FFF2-40B4-BE49-F238E27FC236}">
                <a16:creationId xmlns:a16="http://schemas.microsoft.com/office/drawing/2014/main" id="{4A5841AC-2363-4AE7-A614-C1F1FDC43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6600" y="252832"/>
            <a:ext cx="447144" cy="723728"/>
          </a:xfrm>
          <a:prstGeom prst="rect">
            <a:avLst/>
          </a:prstGeom>
        </p:spPr>
      </p:pic>
    </p:spTree>
    <p:extLst>
      <p:ext uri="{BB962C8B-B14F-4D97-AF65-F5344CB8AC3E}">
        <p14:creationId xmlns:p14="http://schemas.microsoft.com/office/powerpoint/2010/main" val="196315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Preparing for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57101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195" y="1197601"/>
            <a:ext cx="10945216" cy="543493"/>
          </a:xfrm>
          <a:noFill/>
        </p:spPr>
        <p:txBody>
          <a:bodyPr>
            <a:normAutofit/>
          </a:bodyPr>
          <a:lstStyle/>
          <a:p>
            <a:pPr marL="0" indent="0">
              <a:buNone/>
            </a:pPr>
            <a:r>
              <a:rPr lang="en-US" sz="2000" dirty="0"/>
              <a:t>Check your answers to the homework task.</a:t>
            </a:r>
          </a:p>
          <a:p>
            <a:pPr marL="0" indent="0">
              <a:buNone/>
            </a:pPr>
            <a:endParaRPr lang="en-US" sz="2000" dirty="0"/>
          </a:p>
        </p:txBody>
      </p:sp>
      <p:grpSp>
        <p:nvGrpSpPr>
          <p:cNvPr id="6" name="Group 2"/>
          <p:cNvGrpSpPr>
            <a:grpSpLocks/>
          </p:cNvGrpSpPr>
          <p:nvPr/>
        </p:nvGrpSpPr>
        <p:grpSpPr bwMode="auto">
          <a:xfrm>
            <a:off x="2567611" y="279885"/>
            <a:ext cx="8394408" cy="556827"/>
            <a:chOff x="103092947" y="106166598"/>
            <a:chExt cx="6998837" cy="556506"/>
          </a:xfrm>
        </p:grpSpPr>
        <p:sp>
          <p:nvSpPr>
            <p:cNvPr id="7" name="Text Box 3"/>
            <p:cNvSpPr txBox="1">
              <a:spLocks noChangeArrowheads="1"/>
            </p:cNvSpPr>
            <p:nvPr/>
          </p:nvSpPr>
          <p:spPr bwMode="auto">
            <a:xfrm>
              <a:off x="103121219" y="106166598"/>
              <a:ext cx="6970565"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(A)</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745744341"/>
              </p:ext>
            </p:extLst>
          </p:nvPr>
        </p:nvGraphicFramePr>
        <p:xfrm>
          <a:off x="636242" y="1668990"/>
          <a:ext cx="10919182" cy="4846316"/>
        </p:xfrm>
        <a:graphic>
          <a:graphicData uri="http://schemas.openxmlformats.org/drawingml/2006/table">
            <a:tbl>
              <a:tblPr firstRow="1" firstCol="1" bandRow="1">
                <a:tableStyleId>{2D5ABB26-0587-4C30-8999-92F81FD0307C}</a:tableStyleId>
              </a:tblPr>
              <a:tblGrid>
                <a:gridCol w="563214">
                  <a:extLst>
                    <a:ext uri="{9D8B030D-6E8A-4147-A177-3AD203B41FA5}">
                      <a16:colId xmlns:a16="http://schemas.microsoft.com/office/drawing/2014/main" val="278111251"/>
                    </a:ext>
                  </a:extLst>
                </a:gridCol>
                <a:gridCol w="1787017">
                  <a:extLst>
                    <a:ext uri="{9D8B030D-6E8A-4147-A177-3AD203B41FA5}">
                      <a16:colId xmlns:a16="http://schemas.microsoft.com/office/drawing/2014/main" val="381236245"/>
                    </a:ext>
                  </a:extLst>
                </a:gridCol>
                <a:gridCol w="8568951">
                  <a:extLst>
                    <a:ext uri="{9D8B030D-6E8A-4147-A177-3AD203B41FA5}">
                      <a16:colId xmlns:a16="http://schemas.microsoft.com/office/drawing/2014/main" val="1226155727"/>
                    </a:ext>
                  </a:extLst>
                </a:gridCol>
              </a:tblGrid>
              <a:tr h="440574">
                <a:tc>
                  <a:txBody>
                    <a:bodyPr/>
                    <a:lstStyle/>
                    <a:p>
                      <a:pPr algn="ctr" fontAlgn="base">
                        <a:spcBef>
                          <a:spcPts val="600"/>
                        </a:spcBef>
                        <a:spcAft>
                          <a:spcPts val="600"/>
                        </a:spcAft>
                      </a:pPr>
                      <a:r>
                        <a:rPr lang="en-US" sz="1800">
                          <a:effectLst/>
                        </a:rPr>
                        <a:t>1</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depression</a:t>
                      </a:r>
                      <a:r>
                        <a:rPr lang="en-US" sz="1800" dirty="0">
                          <a:effectLst/>
                        </a:rPr>
                        <a:t> (n)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Depression is a </a:t>
                      </a:r>
                      <a:r>
                        <a:rPr lang="en-US" sz="1800" u="none" strike="noStrike" dirty="0">
                          <a:effectLst/>
                        </a:rPr>
                        <a:t>mood </a:t>
                      </a:r>
                      <a:r>
                        <a:rPr lang="en-US" sz="1800" dirty="0">
                          <a:effectLst/>
                        </a:rPr>
                        <a:t>__________ that is marked by varying degrees of __________.</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97503656"/>
                  </a:ext>
                </a:extLst>
              </a:tr>
              <a:tr h="440574">
                <a:tc>
                  <a:txBody>
                    <a:bodyPr/>
                    <a:lstStyle/>
                    <a:p>
                      <a:pPr algn="ctr" fontAlgn="base">
                        <a:spcBef>
                          <a:spcPts val="600"/>
                        </a:spcBef>
                        <a:spcAft>
                          <a:spcPts val="600"/>
                        </a:spcAft>
                      </a:pPr>
                      <a:r>
                        <a:rPr lang="en-US" sz="1800">
                          <a:effectLst/>
                        </a:rPr>
                        <a:t>2</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symptom</a:t>
                      </a:r>
                      <a:r>
                        <a:rPr lang="en-US" sz="1800" dirty="0">
                          <a:effectLst/>
                        </a:rPr>
                        <a:t> (n)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A symptom is a __________ or __________ of an illness or disease.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52381571"/>
                  </a:ext>
                </a:extLst>
              </a:tr>
              <a:tr h="881150">
                <a:tc>
                  <a:txBody>
                    <a:bodyPr/>
                    <a:lstStyle/>
                    <a:p>
                      <a:pPr algn="ctr" fontAlgn="base">
                        <a:spcBef>
                          <a:spcPts val="600"/>
                        </a:spcBef>
                        <a:spcAft>
                          <a:spcPts val="600"/>
                        </a:spcAft>
                      </a:pPr>
                      <a:r>
                        <a:rPr lang="en-US" sz="1800">
                          <a:effectLst/>
                        </a:rPr>
                        <a:t>3</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hormone</a:t>
                      </a:r>
                      <a:r>
                        <a:rPr lang="en-US" sz="1800" dirty="0">
                          <a:effectLst/>
                        </a:rPr>
                        <a:t> (n)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A hormone is a chemical released by cells in the body that has a __________ or __________ effect.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664171369"/>
                  </a:ext>
                </a:extLst>
              </a:tr>
              <a:tr h="440574">
                <a:tc>
                  <a:txBody>
                    <a:bodyPr/>
                    <a:lstStyle/>
                    <a:p>
                      <a:pPr algn="ctr" fontAlgn="base">
                        <a:spcBef>
                          <a:spcPts val="600"/>
                        </a:spcBef>
                        <a:spcAft>
                          <a:spcPts val="600"/>
                        </a:spcAft>
                      </a:pPr>
                      <a:r>
                        <a:rPr lang="en-US" sz="1800">
                          <a:effectLst/>
                        </a:rPr>
                        <a:t>4</a:t>
                      </a:r>
                      <a:endParaRPr lang="en-GB"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response</a:t>
                      </a:r>
                      <a:r>
                        <a:rPr lang="en-US" sz="1800" dirty="0">
                          <a:effectLst/>
                        </a:rPr>
                        <a:t> (n)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A response is a __________ or __________ to something.</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617478432"/>
                  </a:ext>
                </a:extLst>
              </a:tr>
              <a:tr h="440574">
                <a:tc>
                  <a:txBody>
                    <a:bodyPr/>
                    <a:lstStyle/>
                    <a:p>
                      <a:pPr algn="ctr" fontAlgn="base">
                        <a:spcBef>
                          <a:spcPts val="600"/>
                        </a:spcBef>
                        <a:spcAft>
                          <a:spcPts val="600"/>
                        </a:spcAft>
                      </a:pPr>
                      <a:r>
                        <a:rPr lang="en-US" sz="1800">
                          <a:effectLst/>
                        </a:rPr>
                        <a:t>5</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chronic</a:t>
                      </a:r>
                      <a:r>
                        <a:rPr lang="en-US" sz="1800" dirty="0">
                          <a:effectLst/>
                        </a:rPr>
                        <a:t> (</a:t>
                      </a:r>
                      <a:r>
                        <a:rPr lang="en-US" sz="1800" dirty="0" err="1">
                          <a:effectLst/>
                        </a:rPr>
                        <a:t>adj</a:t>
                      </a:r>
                      <a:r>
                        <a:rPr lang="en-US" sz="1800" dirty="0">
                          <a:effectLst/>
                        </a:rPr>
                        <a: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Chronic means occurring __________ and/or for a __________.</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23279917"/>
                  </a:ext>
                </a:extLst>
              </a:tr>
              <a:tr h="440574">
                <a:tc>
                  <a:txBody>
                    <a:bodyPr/>
                    <a:lstStyle/>
                    <a:p>
                      <a:pPr algn="ctr" fontAlgn="base">
                        <a:spcBef>
                          <a:spcPts val="600"/>
                        </a:spcBef>
                        <a:spcAft>
                          <a:spcPts val="600"/>
                        </a:spcAft>
                      </a:pPr>
                      <a:r>
                        <a:rPr lang="en-US" sz="1800">
                          <a:effectLst/>
                        </a:rPr>
                        <a:t>6</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detrimental</a:t>
                      </a:r>
                      <a:r>
                        <a:rPr lang="en-US" sz="1800" dirty="0">
                          <a:effectLst/>
                        </a:rPr>
                        <a:t> (</a:t>
                      </a:r>
                      <a:r>
                        <a:rPr lang="en-US" sz="1800" dirty="0" err="1">
                          <a:effectLst/>
                        </a:rPr>
                        <a:t>adj</a:t>
                      </a:r>
                      <a:r>
                        <a:rPr lang="en-US" sz="1800" dirty="0">
                          <a:effectLst/>
                        </a:rPr>
                        <a: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Detrimental means having a __________ or __________ effect.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72705126"/>
                  </a:ext>
                </a:extLst>
              </a:tr>
              <a:tr h="440574">
                <a:tc>
                  <a:txBody>
                    <a:bodyPr/>
                    <a:lstStyle/>
                    <a:p>
                      <a:pPr algn="ctr" fontAlgn="base">
                        <a:spcBef>
                          <a:spcPts val="600"/>
                        </a:spcBef>
                        <a:spcAft>
                          <a:spcPts val="600"/>
                        </a:spcAft>
                      </a:pPr>
                      <a:r>
                        <a:rPr lang="en-US" sz="1800">
                          <a:effectLst/>
                        </a:rPr>
                        <a:t>7</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associate</a:t>
                      </a:r>
                      <a:r>
                        <a:rPr lang="en-US" sz="1800" dirty="0">
                          <a:effectLst/>
                        </a:rPr>
                        <a:t> (v)</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Associate means to __________ or ____________ things together, usually __________.</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94817578"/>
                  </a:ext>
                </a:extLst>
              </a:tr>
              <a:tr h="440574">
                <a:tc>
                  <a:txBody>
                    <a:bodyPr/>
                    <a:lstStyle/>
                    <a:p>
                      <a:pPr algn="ctr" fontAlgn="base">
                        <a:spcBef>
                          <a:spcPts val="600"/>
                        </a:spcBef>
                        <a:spcAft>
                          <a:spcPts val="600"/>
                        </a:spcAft>
                      </a:pPr>
                      <a:r>
                        <a:rPr lang="en-US" sz="1800">
                          <a:effectLst/>
                        </a:rPr>
                        <a:t>8</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maxim</a:t>
                      </a:r>
                      <a:r>
                        <a:rPr lang="en-US" sz="1800" dirty="0">
                          <a:effectLst/>
                        </a:rPr>
                        <a:t> (n)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A maxim is a general __________ or fundamental __________.</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784806476"/>
                  </a:ext>
                </a:extLst>
              </a:tr>
              <a:tr h="440574">
                <a:tc>
                  <a:txBody>
                    <a:bodyPr/>
                    <a:lstStyle/>
                    <a:p>
                      <a:pPr algn="ctr" fontAlgn="base">
                        <a:spcBef>
                          <a:spcPts val="600"/>
                        </a:spcBef>
                        <a:spcAft>
                          <a:spcPts val="600"/>
                        </a:spcAft>
                      </a:pPr>
                      <a:r>
                        <a:rPr lang="en-US" sz="1800">
                          <a:effectLst/>
                        </a:rPr>
                        <a:t>9</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prevention</a:t>
                      </a:r>
                      <a:r>
                        <a:rPr lang="en-US" sz="1800" dirty="0">
                          <a:effectLst/>
                        </a:rPr>
                        <a:t> (n)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Prevention is the act of </a:t>
                      </a:r>
                      <a:r>
                        <a:rPr lang="en-US" sz="1800" u="sng" dirty="0">
                          <a:effectLst/>
                        </a:rPr>
                        <a:t>__________</a:t>
                      </a:r>
                      <a:r>
                        <a:rPr lang="en-US" sz="1800" dirty="0">
                          <a:effectLst/>
                        </a:rPr>
                        <a:t> or __________ something from happening.</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105405661"/>
                  </a:ext>
                </a:extLst>
              </a:tr>
              <a:tr h="440574">
                <a:tc>
                  <a:txBody>
                    <a:bodyPr/>
                    <a:lstStyle/>
                    <a:p>
                      <a:pPr algn="ctr" fontAlgn="base">
                        <a:spcBef>
                          <a:spcPts val="600"/>
                        </a:spcBef>
                        <a:spcAft>
                          <a:spcPts val="600"/>
                        </a:spcAft>
                      </a:pPr>
                      <a:r>
                        <a:rPr lang="en-US" sz="1800" dirty="0">
                          <a:effectLst/>
                        </a:rPr>
                        <a:t>10</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dirty="0">
                          <a:effectLst/>
                        </a:rPr>
                        <a:t>alleviate</a:t>
                      </a:r>
                      <a:r>
                        <a:rPr lang="en-US" sz="1800" dirty="0">
                          <a:effectLst/>
                        </a:rPr>
                        <a:t> (v)</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dirty="0">
                          <a:effectLst/>
                        </a:rPr>
                        <a:t>Alleviate means to make something less __________, difficult, or __________.</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144263077"/>
                  </a:ext>
                </a:extLst>
              </a:tr>
            </a:tbl>
          </a:graphicData>
        </a:graphic>
      </p:graphicFrame>
      <p:sp>
        <p:nvSpPr>
          <p:cNvPr id="9" name="Rectangle 8"/>
          <p:cNvSpPr/>
          <p:nvPr/>
        </p:nvSpPr>
        <p:spPr>
          <a:xfrm>
            <a:off x="3003104" y="1700076"/>
            <a:ext cx="8190148" cy="369332"/>
          </a:xfrm>
          <a:prstGeom prst="rect">
            <a:avLst/>
          </a:prstGeom>
          <a:solidFill>
            <a:srgbClr val="EFFFEB"/>
          </a:solidFill>
        </p:spPr>
        <p:txBody>
          <a:bodyPr wrap="square">
            <a:spAutoFit/>
          </a:bodyPr>
          <a:lstStyle/>
          <a:p>
            <a:r>
              <a:rPr lang="en-US" dirty="0">
                <a:latin typeface="Calibri" panose="020F0502020204030204" pitchFamily="34" charset="0"/>
                <a:ea typeface="DengXian"/>
              </a:rPr>
              <a:t>Depression is a </a:t>
            </a:r>
            <a:r>
              <a:rPr lang="en-US" dirty="0">
                <a:latin typeface="Calibri" panose="020F0502020204030204" pitchFamily="34" charset="0"/>
                <a:ea typeface="DengXian"/>
                <a:cs typeface="Calibri" panose="020F0502020204030204" pitchFamily="34" charset="0"/>
              </a:rPr>
              <a:t>mood </a:t>
            </a:r>
            <a:r>
              <a:rPr lang="en-US" u="sng" dirty="0">
                <a:latin typeface="Calibri" panose="020F0502020204030204" pitchFamily="34" charset="0"/>
                <a:ea typeface="DengXian"/>
                <a:cs typeface="Calibri" panose="020F0502020204030204" pitchFamily="34" charset="0"/>
              </a:rPr>
              <a:t>disorder</a:t>
            </a:r>
            <a:r>
              <a:rPr lang="en-US" dirty="0">
                <a:latin typeface="Calibri" panose="020F0502020204030204" pitchFamily="34" charset="0"/>
                <a:ea typeface="DengXian"/>
              </a:rPr>
              <a:t> that is marked by varying degrees of </a:t>
            </a:r>
            <a:r>
              <a:rPr lang="en-US" u="sng" dirty="0">
                <a:latin typeface="Calibri" panose="020F0502020204030204" pitchFamily="34" charset="0"/>
                <a:ea typeface="DengXian"/>
              </a:rPr>
              <a:t>sadness</a:t>
            </a:r>
            <a:r>
              <a:rPr lang="en-US" dirty="0">
                <a:latin typeface="Calibri" panose="020F0502020204030204" pitchFamily="34" charset="0"/>
                <a:ea typeface="DengXian"/>
              </a:rPr>
              <a:t>.</a:t>
            </a:r>
            <a:endParaRPr lang="en-GB" dirty="0"/>
          </a:p>
        </p:txBody>
      </p:sp>
      <p:sp>
        <p:nvSpPr>
          <p:cNvPr id="22" name="Rectangle 21"/>
          <p:cNvSpPr/>
          <p:nvPr/>
        </p:nvSpPr>
        <p:spPr>
          <a:xfrm>
            <a:off x="2999656" y="2133979"/>
            <a:ext cx="8190148" cy="369332"/>
          </a:xfrm>
          <a:prstGeom prst="rect">
            <a:avLst/>
          </a:prstGeom>
          <a:solidFill>
            <a:srgbClr val="EFFFEB"/>
          </a:solidFill>
        </p:spPr>
        <p:txBody>
          <a:bodyPr wrap="square">
            <a:spAutoFit/>
          </a:bodyPr>
          <a:lstStyle/>
          <a:p>
            <a:r>
              <a:rPr lang="en-US" dirty="0"/>
              <a:t>A symptom is a </a:t>
            </a:r>
            <a:r>
              <a:rPr lang="en-US" u="sng" dirty="0"/>
              <a:t>sign</a:t>
            </a:r>
            <a:r>
              <a:rPr lang="en-US" dirty="0"/>
              <a:t> or </a:t>
            </a:r>
            <a:r>
              <a:rPr lang="en-US" u="sng" dirty="0"/>
              <a:t>evidence</a:t>
            </a:r>
            <a:r>
              <a:rPr lang="en-US" dirty="0"/>
              <a:t> of an illness or disease.</a:t>
            </a:r>
            <a:endParaRPr lang="en-GB" dirty="0"/>
          </a:p>
        </p:txBody>
      </p:sp>
      <p:sp>
        <p:nvSpPr>
          <p:cNvPr id="23" name="Rectangle 22"/>
          <p:cNvSpPr/>
          <p:nvPr/>
        </p:nvSpPr>
        <p:spPr>
          <a:xfrm>
            <a:off x="2999656" y="2613538"/>
            <a:ext cx="8190148" cy="646331"/>
          </a:xfrm>
          <a:prstGeom prst="rect">
            <a:avLst/>
          </a:prstGeom>
          <a:solidFill>
            <a:srgbClr val="EFFFEB"/>
          </a:solidFill>
        </p:spPr>
        <p:txBody>
          <a:bodyPr wrap="square">
            <a:spAutoFit/>
          </a:bodyPr>
          <a:lstStyle/>
          <a:p>
            <a:r>
              <a:rPr lang="en-US" dirty="0"/>
              <a:t>A hormone is a chemical released by cells in the body that has a </a:t>
            </a:r>
            <a:r>
              <a:rPr lang="en-US" u="sng" dirty="0"/>
              <a:t>physical</a:t>
            </a:r>
            <a:r>
              <a:rPr lang="en-US" dirty="0"/>
              <a:t> or </a:t>
            </a:r>
            <a:r>
              <a:rPr lang="en-US" u="sng" dirty="0"/>
              <a:t>emotional</a:t>
            </a:r>
            <a:r>
              <a:rPr lang="en-US" dirty="0"/>
              <a:t> effect.</a:t>
            </a:r>
            <a:endParaRPr lang="en-GB" dirty="0"/>
          </a:p>
        </p:txBody>
      </p:sp>
      <p:sp>
        <p:nvSpPr>
          <p:cNvPr id="24" name="Rectangle 23"/>
          <p:cNvSpPr/>
          <p:nvPr/>
        </p:nvSpPr>
        <p:spPr>
          <a:xfrm>
            <a:off x="2999656" y="3482311"/>
            <a:ext cx="8209223" cy="369332"/>
          </a:xfrm>
          <a:prstGeom prst="rect">
            <a:avLst/>
          </a:prstGeom>
          <a:solidFill>
            <a:srgbClr val="EFFFEB"/>
          </a:solidFill>
        </p:spPr>
        <p:txBody>
          <a:bodyPr wrap="square">
            <a:spAutoFit/>
          </a:bodyPr>
          <a:lstStyle/>
          <a:p>
            <a:r>
              <a:rPr lang="en-US" dirty="0"/>
              <a:t>A response is a </a:t>
            </a:r>
            <a:r>
              <a:rPr lang="en-US" u="sng" dirty="0"/>
              <a:t>reply</a:t>
            </a:r>
            <a:r>
              <a:rPr lang="en-US" dirty="0"/>
              <a:t> or </a:t>
            </a:r>
            <a:r>
              <a:rPr lang="en-US" u="sng" dirty="0"/>
              <a:t>reaction</a:t>
            </a:r>
            <a:r>
              <a:rPr lang="en-US" dirty="0"/>
              <a:t> to something.</a:t>
            </a:r>
            <a:endParaRPr lang="en-GB" dirty="0"/>
          </a:p>
        </p:txBody>
      </p:sp>
      <p:sp>
        <p:nvSpPr>
          <p:cNvPr id="25" name="Rectangle 24"/>
          <p:cNvSpPr/>
          <p:nvPr/>
        </p:nvSpPr>
        <p:spPr>
          <a:xfrm>
            <a:off x="2999656" y="3887069"/>
            <a:ext cx="8209223" cy="369332"/>
          </a:xfrm>
          <a:prstGeom prst="rect">
            <a:avLst/>
          </a:prstGeom>
          <a:solidFill>
            <a:srgbClr val="EFFFEB"/>
          </a:solidFill>
        </p:spPr>
        <p:txBody>
          <a:bodyPr wrap="square">
            <a:spAutoFit/>
          </a:bodyPr>
          <a:lstStyle/>
          <a:p>
            <a:r>
              <a:rPr lang="en-US" dirty="0"/>
              <a:t>Chronic means occurring </a:t>
            </a:r>
            <a:r>
              <a:rPr lang="en-US" u="sng" dirty="0"/>
              <a:t>repeatedly</a:t>
            </a:r>
            <a:r>
              <a:rPr lang="en-US" dirty="0"/>
              <a:t> and/or for a </a:t>
            </a:r>
            <a:r>
              <a:rPr lang="en-US" u="sng" dirty="0"/>
              <a:t>long time</a:t>
            </a:r>
            <a:r>
              <a:rPr lang="en-US" dirty="0"/>
              <a:t>.</a:t>
            </a:r>
            <a:endParaRPr lang="en-GB" dirty="0"/>
          </a:p>
        </p:txBody>
      </p:sp>
      <p:sp>
        <p:nvSpPr>
          <p:cNvPr id="26" name="Rectangle 25"/>
          <p:cNvSpPr/>
          <p:nvPr/>
        </p:nvSpPr>
        <p:spPr>
          <a:xfrm>
            <a:off x="2999656" y="4357275"/>
            <a:ext cx="8190148" cy="369332"/>
          </a:xfrm>
          <a:prstGeom prst="rect">
            <a:avLst/>
          </a:prstGeom>
          <a:solidFill>
            <a:srgbClr val="EFFFEB"/>
          </a:solidFill>
        </p:spPr>
        <p:txBody>
          <a:bodyPr wrap="square">
            <a:spAutoFit/>
          </a:bodyPr>
          <a:lstStyle/>
          <a:p>
            <a:r>
              <a:rPr lang="en-US" dirty="0"/>
              <a:t>Detrimental means having a </a:t>
            </a:r>
            <a:r>
              <a:rPr lang="en-US" u="sng" dirty="0"/>
              <a:t>negative</a:t>
            </a:r>
            <a:r>
              <a:rPr lang="en-US" dirty="0"/>
              <a:t> or </a:t>
            </a:r>
            <a:r>
              <a:rPr lang="en-US" u="sng" dirty="0"/>
              <a:t>damaging</a:t>
            </a:r>
            <a:r>
              <a:rPr lang="en-US" dirty="0"/>
              <a:t> effect.</a:t>
            </a:r>
            <a:endParaRPr lang="en-GB" dirty="0"/>
          </a:p>
        </p:txBody>
      </p:sp>
      <p:sp>
        <p:nvSpPr>
          <p:cNvPr id="27" name="Rectangle 26"/>
          <p:cNvSpPr/>
          <p:nvPr/>
        </p:nvSpPr>
        <p:spPr>
          <a:xfrm>
            <a:off x="2999656" y="4786276"/>
            <a:ext cx="8230628" cy="369332"/>
          </a:xfrm>
          <a:prstGeom prst="rect">
            <a:avLst/>
          </a:prstGeom>
          <a:solidFill>
            <a:srgbClr val="EFFFEB"/>
          </a:solidFill>
        </p:spPr>
        <p:txBody>
          <a:bodyPr wrap="square">
            <a:spAutoFit/>
          </a:bodyPr>
          <a:lstStyle/>
          <a:p>
            <a:r>
              <a:rPr lang="en-US" dirty="0"/>
              <a:t>Associate means to </a:t>
            </a:r>
            <a:r>
              <a:rPr lang="en-US" u="sng" dirty="0"/>
              <a:t>join</a:t>
            </a:r>
            <a:r>
              <a:rPr lang="en-US" dirty="0"/>
              <a:t> or </a:t>
            </a:r>
            <a:r>
              <a:rPr lang="en-US" u="sng" dirty="0"/>
              <a:t>connect</a:t>
            </a:r>
            <a:r>
              <a:rPr lang="en-US" dirty="0"/>
              <a:t> things together, usually </a:t>
            </a:r>
            <a:r>
              <a:rPr lang="en-US" u="sng" dirty="0"/>
              <a:t>mentally</a:t>
            </a:r>
            <a:r>
              <a:rPr lang="en-US" dirty="0"/>
              <a:t>.</a:t>
            </a:r>
            <a:endParaRPr lang="en-GB" dirty="0"/>
          </a:p>
        </p:txBody>
      </p:sp>
      <p:sp>
        <p:nvSpPr>
          <p:cNvPr id="28" name="Rectangle 27"/>
          <p:cNvSpPr/>
          <p:nvPr/>
        </p:nvSpPr>
        <p:spPr>
          <a:xfrm>
            <a:off x="2999656" y="5216156"/>
            <a:ext cx="8231769" cy="369332"/>
          </a:xfrm>
          <a:prstGeom prst="rect">
            <a:avLst/>
          </a:prstGeom>
          <a:solidFill>
            <a:srgbClr val="EFFFEB"/>
          </a:solidFill>
        </p:spPr>
        <p:txBody>
          <a:bodyPr wrap="square">
            <a:spAutoFit/>
          </a:bodyPr>
          <a:lstStyle/>
          <a:p>
            <a:r>
              <a:rPr lang="en-US" dirty="0"/>
              <a:t>A maxim is a general </a:t>
            </a:r>
            <a:r>
              <a:rPr lang="en-US" u="sng" dirty="0"/>
              <a:t>truth</a:t>
            </a:r>
            <a:r>
              <a:rPr lang="en-US" dirty="0"/>
              <a:t> or fundamental </a:t>
            </a:r>
            <a:r>
              <a:rPr lang="en-US" u="sng" dirty="0"/>
              <a:t>principle</a:t>
            </a:r>
            <a:r>
              <a:rPr lang="en-US" dirty="0"/>
              <a:t>.</a:t>
            </a:r>
            <a:endParaRPr lang="en-GB" dirty="0"/>
          </a:p>
        </p:txBody>
      </p:sp>
      <p:sp>
        <p:nvSpPr>
          <p:cNvPr id="29" name="Rectangle 28"/>
          <p:cNvSpPr/>
          <p:nvPr/>
        </p:nvSpPr>
        <p:spPr>
          <a:xfrm>
            <a:off x="2999656" y="5662701"/>
            <a:ext cx="8253845" cy="369332"/>
          </a:xfrm>
          <a:prstGeom prst="rect">
            <a:avLst/>
          </a:prstGeom>
          <a:solidFill>
            <a:srgbClr val="EFFFEB"/>
          </a:solidFill>
        </p:spPr>
        <p:txBody>
          <a:bodyPr wrap="square">
            <a:spAutoFit/>
          </a:bodyPr>
          <a:lstStyle/>
          <a:p>
            <a:r>
              <a:rPr lang="en-US" dirty="0"/>
              <a:t>Prevention is the act of </a:t>
            </a:r>
            <a:r>
              <a:rPr lang="en-US" u="sng" dirty="0"/>
              <a:t>stopping</a:t>
            </a:r>
            <a:r>
              <a:rPr lang="en-US" dirty="0"/>
              <a:t> or </a:t>
            </a:r>
            <a:r>
              <a:rPr lang="en-US" u="sng" dirty="0"/>
              <a:t>hindering</a:t>
            </a:r>
            <a:r>
              <a:rPr lang="en-US" dirty="0"/>
              <a:t> something from happening.</a:t>
            </a:r>
            <a:endParaRPr lang="en-GB" dirty="0"/>
          </a:p>
        </p:txBody>
      </p:sp>
      <p:sp>
        <p:nvSpPr>
          <p:cNvPr id="30" name="Rectangle 29"/>
          <p:cNvSpPr/>
          <p:nvPr/>
        </p:nvSpPr>
        <p:spPr>
          <a:xfrm>
            <a:off x="2999656" y="6109246"/>
            <a:ext cx="8215697" cy="369332"/>
          </a:xfrm>
          <a:prstGeom prst="rect">
            <a:avLst/>
          </a:prstGeom>
          <a:solidFill>
            <a:srgbClr val="EFFFEB"/>
          </a:solidFill>
        </p:spPr>
        <p:txBody>
          <a:bodyPr wrap="square">
            <a:spAutoFit/>
          </a:bodyPr>
          <a:lstStyle/>
          <a:p>
            <a:r>
              <a:rPr lang="en-US" dirty="0"/>
              <a:t>Alleviate means to make something less </a:t>
            </a:r>
            <a:r>
              <a:rPr lang="en-US" u="sng" dirty="0"/>
              <a:t>painful</a:t>
            </a:r>
            <a:r>
              <a:rPr lang="en-US" dirty="0"/>
              <a:t>, difficult, or </a:t>
            </a:r>
            <a:r>
              <a:rPr lang="en-US" u="sng" dirty="0"/>
              <a:t>severe</a:t>
            </a:r>
            <a:r>
              <a:rPr lang="en-US" dirty="0"/>
              <a:t>.</a:t>
            </a:r>
            <a:endParaRPr lang="en-GB" dirty="0"/>
          </a:p>
        </p:txBody>
      </p:sp>
      <p:pic>
        <p:nvPicPr>
          <p:cNvPr id="4" name="Lesson 4.1 Vocab building (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32575" y="244151"/>
            <a:ext cx="609600" cy="609600"/>
          </a:xfrm>
          <a:prstGeom prst="rect">
            <a:avLst/>
          </a:prstGeom>
        </p:spPr>
      </p:pic>
      <p:pic>
        <p:nvPicPr>
          <p:cNvPr id="5" name="Picture 6" descr="Book Generic Mixed icon">
            <a:extLst>
              <a:ext uri="{FF2B5EF4-FFF2-40B4-BE49-F238E27FC236}">
                <a16:creationId xmlns:a16="http://schemas.microsoft.com/office/drawing/2014/main" id="{92BEC128-9B75-FA95-EE6B-D0ACC4C7BE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61012" y="5646036"/>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9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4"/>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89496" fill="hold"/>
                                        <p:tgtEl>
                                          <p:spTgt spid="4"/>
                                        </p:tgtEl>
                                      </p:cBhvr>
                                    </p:cmd>
                                  </p:childTnLst>
                                </p:cTn>
                              </p:par>
                            </p:childTnLst>
                          </p:cTn>
                        </p:par>
                      </p:childTnLst>
                    </p:cTn>
                  </p:par>
                </p:childTnLst>
              </p:cTn>
              <p:nextCondLst>
                <p:cond evt="onClick" delay="0">
                  <p:tgtEl>
                    <p:spTgt spid="4"/>
                  </p:tgtEl>
                </p:cond>
              </p:nextCondLst>
            </p:seq>
            <p:audio>
              <p:cMediaNode vol="80000">
                <p:cTn id="48" fill="hold" display="0">
                  <p:stCondLst>
                    <p:cond delay="indefinite"/>
                  </p:stCondLst>
                  <p:endCondLst>
                    <p:cond evt="onStopAudio" delay="0">
                      <p:tgtEl>
                        <p:sldTgt/>
                      </p:tgtEl>
                    </p:cond>
                  </p:endCondLst>
                </p:cTn>
                <p:tgtEl>
                  <p:spTgt spid="4"/>
                </p:tgtEl>
              </p:cMediaNode>
            </p:audio>
          </p:childTnLst>
        </p:cTn>
      </p:par>
    </p:tnLst>
    <p:bldLst>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413" y="1061327"/>
            <a:ext cx="11012019" cy="855505"/>
          </a:xfrm>
          <a:noFill/>
        </p:spPr>
        <p:txBody>
          <a:bodyPr>
            <a:normAutofit/>
          </a:bodyPr>
          <a:lstStyle/>
          <a:p>
            <a:pPr marL="0" indent="0">
              <a:buNone/>
            </a:pPr>
            <a:r>
              <a:rPr lang="en-US" sz="1800" dirty="0"/>
              <a:t>B. Check your answers to the homework task.</a:t>
            </a:r>
          </a:p>
          <a:p>
            <a:pPr marL="0" indent="0" fontAlgn="base">
              <a:buNone/>
            </a:pPr>
            <a:r>
              <a:rPr lang="en-US" sz="1800" dirty="0"/>
              <a:t>C. Read the sentences out loud and see if your partner agrees or disagrees with each statement. </a:t>
            </a:r>
            <a:endParaRPr lang="en-GB" sz="1800" dirty="0"/>
          </a:p>
        </p:txBody>
      </p:sp>
      <p:grpSp>
        <p:nvGrpSpPr>
          <p:cNvPr id="6" name="Group 2"/>
          <p:cNvGrpSpPr>
            <a:grpSpLocks/>
          </p:cNvGrpSpPr>
          <p:nvPr/>
        </p:nvGrpSpPr>
        <p:grpSpPr bwMode="auto">
          <a:xfrm>
            <a:off x="2567606" y="279885"/>
            <a:ext cx="8784978" cy="556827"/>
            <a:chOff x="103092947" y="106166598"/>
            <a:chExt cx="6844180" cy="556506"/>
          </a:xfrm>
        </p:grpSpPr>
        <p:sp>
          <p:nvSpPr>
            <p:cNvPr id="7" name="Text Box 3"/>
            <p:cNvSpPr txBox="1">
              <a:spLocks noChangeArrowheads="1"/>
            </p:cNvSpPr>
            <p:nvPr/>
          </p:nvSpPr>
          <p:spPr bwMode="auto">
            <a:xfrm>
              <a:off x="103121219" y="106166598"/>
              <a:ext cx="6815908"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(B-C)</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18" name="Table 17"/>
          <p:cNvGraphicFramePr>
            <a:graphicFrameLocks noGrp="1"/>
          </p:cNvGraphicFramePr>
          <p:nvPr>
            <p:extLst>
              <p:ext uri="{D42A27DB-BD31-4B8C-83A1-F6EECF244321}">
                <p14:modId xmlns:p14="http://schemas.microsoft.com/office/powerpoint/2010/main" val="3090691895"/>
              </p:ext>
            </p:extLst>
          </p:nvPr>
        </p:nvGraphicFramePr>
        <p:xfrm>
          <a:off x="496413" y="1412776"/>
          <a:ext cx="11432235" cy="5266944"/>
        </p:xfrm>
        <a:graphic>
          <a:graphicData uri="http://schemas.openxmlformats.org/drawingml/2006/table">
            <a:tbl>
              <a:tblPr firstRow="1" firstCol="1" bandRow="1">
                <a:tableStyleId>{2D5ABB26-0587-4C30-8999-92F81FD0307C}</a:tableStyleId>
              </a:tblPr>
              <a:tblGrid>
                <a:gridCol w="585112">
                  <a:extLst>
                    <a:ext uri="{9D8B030D-6E8A-4147-A177-3AD203B41FA5}">
                      <a16:colId xmlns:a16="http://schemas.microsoft.com/office/drawing/2014/main" val="278111251"/>
                    </a:ext>
                  </a:extLst>
                </a:gridCol>
                <a:gridCol w="9289511">
                  <a:extLst>
                    <a:ext uri="{9D8B030D-6E8A-4147-A177-3AD203B41FA5}">
                      <a16:colId xmlns:a16="http://schemas.microsoft.com/office/drawing/2014/main" val="381236245"/>
                    </a:ext>
                  </a:extLst>
                </a:gridCol>
                <a:gridCol w="1557612">
                  <a:extLst>
                    <a:ext uri="{9D8B030D-6E8A-4147-A177-3AD203B41FA5}">
                      <a16:colId xmlns:a16="http://schemas.microsoft.com/office/drawing/2014/main" val="1226155727"/>
                    </a:ext>
                  </a:extLst>
                </a:gridCol>
              </a:tblGrid>
              <a:tr h="440574">
                <a:tc>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Partner response</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97503656"/>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1</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More (</a:t>
                      </a:r>
                      <a:r>
                        <a:rPr lang="en-US" sz="1800" u="sng" kern="1200" dirty="0">
                          <a:solidFill>
                            <a:schemeClr val="tx1"/>
                          </a:solidFill>
                          <a:effectLst/>
                          <a:latin typeface="+mn-lt"/>
                          <a:ea typeface="+mn-ea"/>
                          <a:cs typeface="+mn-cs"/>
                        </a:rPr>
                        <a:t>depression / from / people / suffer</a:t>
                      </a:r>
                      <a:r>
                        <a:rPr lang="en-US" sz="1800" kern="1200" dirty="0">
                          <a:solidFill>
                            <a:schemeClr val="tx1"/>
                          </a:solidFill>
                          <a:effectLst/>
                          <a:latin typeface="+mn-lt"/>
                          <a:ea typeface="+mn-ea"/>
                          <a:cs typeface="+mn-cs"/>
                        </a:rPr>
                        <a:t>) in winter than in summer.</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52381571"/>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More </a:t>
                      </a:r>
                      <a:r>
                        <a:rPr lang="en-US" sz="1800" b="1" kern="1200" dirty="0">
                          <a:solidFill>
                            <a:schemeClr val="tx1"/>
                          </a:solidFill>
                          <a:effectLst/>
                          <a:latin typeface="+mn-lt"/>
                          <a:ea typeface="+mn-ea"/>
                          <a:cs typeface="+mn-cs"/>
                        </a:rPr>
                        <a:t>people suffer from depression</a:t>
                      </a:r>
                      <a:r>
                        <a:rPr lang="en-US" sz="1800" kern="1200" dirty="0">
                          <a:solidFill>
                            <a:schemeClr val="tx1"/>
                          </a:solidFill>
                          <a:effectLst/>
                          <a:latin typeface="+mn-lt"/>
                          <a:ea typeface="+mn-ea"/>
                          <a:cs typeface="+mn-cs"/>
                        </a:rPr>
                        <a:t> in winter than in summer.</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664171369"/>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2</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 bad stomach (</a:t>
                      </a:r>
                      <a:r>
                        <a:rPr lang="en-US" sz="1800" u="sng" kern="1200" dirty="0">
                          <a:solidFill>
                            <a:schemeClr val="tx1"/>
                          </a:solidFill>
                          <a:effectLst/>
                          <a:latin typeface="+mn-lt"/>
                          <a:ea typeface="+mn-ea"/>
                          <a:cs typeface="+mn-cs"/>
                        </a:rPr>
                        <a:t>of / symptom / be / a / stress / can</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617478432"/>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 bad stomach </a:t>
                      </a:r>
                      <a:r>
                        <a:rPr lang="en-US" sz="1800" b="1" kern="1200" dirty="0">
                          <a:solidFill>
                            <a:schemeClr val="tx1"/>
                          </a:solidFill>
                          <a:effectLst/>
                          <a:latin typeface="+mn-lt"/>
                          <a:ea typeface="+mn-ea"/>
                          <a:cs typeface="+mn-cs"/>
                        </a:rPr>
                        <a:t>can be a symptom of stress</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23279917"/>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3</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Anger is sometimes (</a:t>
                      </a:r>
                      <a:r>
                        <a:rPr lang="en-US" sz="1800" u="sng" kern="1200" dirty="0">
                          <a:solidFill>
                            <a:schemeClr val="tx1"/>
                          </a:solidFill>
                          <a:effectLst/>
                          <a:latin typeface="+mn-lt"/>
                          <a:ea typeface="+mn-ea"/>
                          <a:cs typeface="+mn-cs"/>
                        </a:rPr>
                        <a:t>stress / response / reasonable / to / a</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72705126"/>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Anger is sometimes </a:t>
                      </a:r>
                      <a:r>
                        <a:rPr lang="en-US" sz="1800" b="1" kern="1200" dirty="0">
                          <a:solidFill>
                            <a:schemeClr val="tx1"/>
                          </a:solidFill>
                          <a:effectLst/>
                          <a:latin typeface="+mn-lt"/>
                          <a:ea typeface="+mn-ea"/>
                          <a:cs typeface="+mn-cs"/>
                        </a:rPr>
                        <a:t>a reasonable response to stress</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94817578"/>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4</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Stress (</a:t>
                      </a:r>
                      <a:r>
                        <a:rPr lang="en-US" sz="1800" u="sng" kern="1200" dirty="0">
                          <a:solidFill>
                            <a:schemeClr val="tx1"/>
                          </a:solidFill>
                          <a:effectLst/>
                          <a:latin typeface="+mn-lt"/>
                          <a:ea typeface="+mn-ea"/>
                          <a:cs typeface="+mn-cs"/>
                        </a:rPr>
                        <a:t>always / performance / is / detrimental / to</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784806476"/>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Stress </a:t>
                      </a:r>
                      <a:r>
                        <a:rPr lang="en-US" sz="1800" b="1" kern="1200" dirty="0">
                          <a:solidFill>
                            <a:schemeClr val="tx1"/>
                          </a:solidFill>
                          <a:effectLst/>
                          <a:latin typeface="+mn-lt"/>
                          <a:ea typeface="+mn-ea"/>
                          <a:cs typeface="+mn-cs"/>
                        </a:rPr>
                        <a:t>is always detrimental to performance</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105405661"/>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5</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It is (</a:t>
                      </a:r>
                      <a:r>
                        <a:rPr lang="en-US" sz="1800" u="sng" kern="1200" dirty="0">
                          <a:solidFill>
                            <a:schemeClr val="tx1"/>
                          </a:solidFill>
                          <a:effectLst/>
                          <a:latin typeface="+mn-lt"/>
                          <a:ea typeface="+mn-ea"/>
                          <a:cs typeface="+mn-cs"/>
                        </a:rPr>
                        <a:t>stress / associate / to / reasonable / with</a:t>
                      </a:r>
                      <a:r>
                        <a:rPr lang="en-US" sz="1800" kern="1200" dirty="0">
                          <a:solidFill>
                            <a:schemeClr val="tx1"/>
                          </a:solidFill>
                          <a:effectLst/>
                          <a:latin typeface="+mn-lt"/>
                          <a:ea typeface="+mn-ea"/>
                          <a:cs typeface="+mn-cs"/>
                        </a:rPr>
                        <a:t>) modern technology.</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144263077"/>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It is </a:t>
                      </a:r>
                      <a:r>
                        <a:rPr lang="en-US" sz="1800" b="1" kern="1200" dirty="0">
                          <a:solidFill>
                            <a:schemeClr val="tx1"/>
                          </a:solidFill>
                          <a:effectLst/>
                          <a:latin typeface="+mn-lt"/>
                          <a:ea typeface="+mn-ea"/>
                          <a:cs typeface="+mn-cs"/>
                        </a:rPr>
                        <a:t>reasonable to associate stress with</a:t>
                      </a:r>
                      <a:r>
                        <a:rPr lang="en-US" sz="1800" kern="1200" dirty="0">
                          <a:solidFill>
                            <a:schemeClr val="tx1"/>
                          </a:solidFill>
                          <a:effectLst/>
                          <a:latin typeface="+mn-lt"/>
                          <a:ea typeface="+mn-ea"/>
                          <a:cs typeface="+mn-cs"/>
                        </a:rPr>
                        <a:t> modern technology.</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842474012"/>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6</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Eating a low-calorie diet (</a:t>
                      </a:r>
                      <a:r>
                        <a:rPr lang="en-US" sz="1800" u="sng" kern="1200" dirty="0">
                          <a:solidFill>
                            <a:schemeClr val="tx1"/>
                          </a:solidFill>
                          <a:effectLst/>
                          <a:latin typeface="+mn-lt"/>
                          <a:ea typeface="+mn-ea"/>
                          <a:cs typeface="+mn-cs"/>
                        </a:rPr>
                        <a:t>effective / is / to / way / an / stress / alleviate</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190437081"/>
                  </a:ext>
                </a:extLst>
              </a:tr>
              <a:tr h="393192">
                <a:tc vMerge="1">
                  <a:txBody>
                    <a:bodyPr/>
                    <a:lstStyle/>
                    <a:p>
                      <a:pPr algn="ctr" fontAlgn="base">
                        <a:spcBef>
                          <a:spcPts val="600"/>
                        </a:spcBef>
                        <a:spcAft>
                          <a:spcPts val="600"/>
                        </a:spcAft>
                      </a:pP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Eating a low-calorie diet </a:t>
                      </a:r>
                      <a:r>
                        <a:rPr lang="en-US" sz="1800" b="1" kern="1200" dirty="0">
                          <a:solidFill>
                            <a:schemeClr val="tx1"/>
                          </a:solidFill>
                          <a:effectLst/>
                          <a:latin typeface="+mn-lt"/>
                          <a:ea typeface="+mn-ea"/>
                          <a:cs typeface="+mn-cs"/>
                        </a:rPr>
                        <a:t>is an effective way to alleviate stress</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851143561"/>
                  </a:ext>
                </a:extLst>
              </a:tr>
            </a:tbl>
          </a:graphicData>
        </a:graphic>
      </p:graphicFrame>
      <p:sp>
        <p:nvSpPr>
          <p:cNvPr id="19" name="Rectangle 18"/>
          <p:cNvSpPr/>
          <p:nvPr/>
        </p:nvSpPr>
        <p:spPr>
          <a:xfrm>
            <a:off x="1160459" y="2420888"/>
            <a:ext cx="8190148" cy="246221"/>
          </a:xfrm>
          <a:prstGeom prst="rect">
            <a:avLst/>
          </a:prstGeom>
          <a:solidFill>
            <a:srgbClr val="FFFFD1"/>
          </a:solidFill>
        </p:spPr>
        <p:txBody>
          <a:bodyPr wrap="square">
            <a:spAutoFit/>
          </a:bodyPr>
          <a:lstStyle/>
          <a:p>
            <a:endParaRPr lang="en-GB" sz="1000" dirty="0"/>
          </a:p>
        </p:txBody>
      </p:sp>
      <p:sp>
        <p:nvSpPr>
          <p:cNvPr id="20" name="Rectangle 19"/>
          <p:cNvSpPr/>
          <p:nvPr/>
        </p:nvSpPr>
        <p:spPr>
          <a:xfrm>
            <a:off x="1127448" y="3212976"/>
            <a:ext cx="8190148" cy="246221"/>
          </a:xfrm>
          <a:prstGeom prst="rect">
            <a:avLst/>
          </a:prstGeom>
          <a:solidFill>
            <a:srgbClr val="FFFFD1"/>
          </a:solidFill>
        </p:spPr>
        <p:txBody>
          <a:bodyPr wrap="square">
            <a:spAutoFit/>
          </a:bodyPr>
          <a:lstStyle/>
          <a:p>
            <a:endParaRPr lang="en-GB" sz="1000" dirty="0"/>
          </a:p>
        </p:txBody>
      </p:sp>
      <p:sp>
        <p:nvSpPr>
          <p:cNvPr id="21" name="Rectangle 20"/>
          <p:cNvSpPr/>
          <p:nvPr/>
        </p:nvSpPr>
        <p:spPr>
          <a:xfrm>
            <a:off x="1127448" y="4005064"/>
            <a:ext cx="8190148" cy="246221"/>
          </a:xfrm>
          <a:prstGeom prst="rect">
            <a:avLst/>
          </a:prstGeom>
          <a:solidFill>
            <a:srgbClr val="FFFFD1"/>
          </a:solidFill>
        </p:spPr>
        <p:txBody>
          <a:bodyPr wrap="square">
            <a:spAutoFit/>
          </a:bodyPr>
          <a:lstStyle/>
          <a:p>
            <a:endParaRPr lang="en-GB" sz="1000" dirty="0"/>
          </a:p>
        </p:txBody>
      </p:sp>
      <p:sp>
        <p:nvSpPr>
          <p:cNvPr id="22" name="Rectangle 21"/>
          <p:cNvSpPr/>
          <p:nvPr/>
        </p:nvSpPr>
        <p:spPr>
          <a:xfrm>
            <a:off x="1127448" y="4797152"/>
            <a:ext cx="8190148" cy="246221"/>
          </a:xfrm>
          <a:prstGeom prst="rect">
            <a:avLst/>
          </a:prstGeom>
          <a:solidFill>
            <a:srgbClr val="FFFFD1"/>
          </a:solidFill>
        </p:spPr>
        <p:txBody>
          <a:bodyPr wrap="square">
            <a:spAutoFit/>
          </a:bodyPr>
          <a:lstStyle/>
          <a:p>
            <a:endParaRPr lang="en-GB" sz="1000" dirty="0"/>
          </a:p>
        </p:txBody>
      </p:sp>
      <p:sp>
        <p:nvSpPr>
          <p:cNvPr id="23" name="Rectangle 22"/>
          <p:cNvSpPr/>
          <p:nvPr/>
        </p:nvSpPr>
        <p:spPr>
          <a:xfrm>
            <a:off x="1160459" y="5589240"/>
            <a:ext cx="8190148" cy="246221"/>
          </a:xfrm>
          <a:prstGeom prst="rect">
            <a:avLst/>
          </a:prstGeom>
          <a:solidFill>
            <a:srgbClr val="FFFFD1"/>
          </a:solidFill>
        </p:spPr>
        <p:txBody>
          <a:bodyPr wrap="square">
            <a:spAutoFit/>
          </a:bodyPr>
          <a:lstStyle/>
          <a:p>
            <a:endParaRPr lang="en-GB" sz="1000" dirty="0"/>
          </a:p>
        </p:txBody>
      </p:sp>
      <p:sp>
        <p:nvSpPr>
          <p:cNvPr id="24" name="Rectangle 23"/>
          <p:cNvSpPr/>
          <p:nvPr/>
        </p:nvSpPr>
        <p:spPr>
          <a:xfrm>
            <a:off x="1160459" y="6366068"/>
            <a:ext cx="8190148" cy="246221"/>
          </a:xfrm>
          <a:prstGeom prst="rect">
            <a:avLst/>
          </a:prstGeom>
          <a:solidFill>
            <a:srgbClr val="FFFFD1"/>
          </a:solidFill>
        </p:spPr>
        <p:txBody>
          <a:bodyPr wrap="square">
            <a:spAutoFit/>
          </a:bodyPr>
          <a:lstStyle/>
          <a:p>
            <a:endParaRPr lang="en-GB" sz="1000" dirty="0"/>
          </a:p>
        </p:txBody>
      </p:sp>
      <p:pic>
        <p:nvPicPr>
          <p:cNvPr id="2" name="Picture 6" descr="Book Generic Mixed icon">
            <a:extLst>
              <a:ext uri="{FF2B5EF4-FFF2-40B4-BE49-F238E27FC236}">
                <a16:creationId xmlns:a16="http://schemas.microsoft.com/office/drawing/2014/main" id="{E839A92E-1BC4-AEAB-72D4-C73394D261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4020" y="5690897"/>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85" y="1124812"/>
            <a:ext cx="11233239" cy="5472540"/>
          </a:xfrm>
          <a:solidFill>
            <a:srgbClr val="C7EBE2"/>
          </a:solidFill>
          <a:ln>
            <a:solidFill>
              <a:schemeClr val="tx1"/>
            </a:solidFill>
            <a:prstDash val="dash"/>
          </a:ln>
        </p:spPr>
        <p:txBody>
          <a:bodyPr>
            <a:noAutofit/>
          </a:bodyPr>
          <a:lstStyle/>
          <a:p>
            <a:pPr marL="0" indent="0" algn="ctr" fontAlgn="base">
              <a:lnSpc>
                <a:spcPct val="150000"/>
              </a:lnSpc>
              <a:spcAft>
                <a:spcPts val="0"/>
              </a:spcAft>
              <a:buNone/>
            </a:pPr>
            <a:r>
              <a:rPr lang="en-US" sz="2000" b="1" dirty="0" err="1"/>
              <a:t>Recognising</a:t>
            </a:r>
            <a:r>
              <a:rPr lang="en-US" sz="2000" b="1" dirty="0"/>
              <a:t> transitions in a lecture</a:t>
            </a:r>
            <a:endParaRPr lang="en-GB" sz="2000" b="1" dirty="0"/>
          </a:p>
          <a:p>
            <a:pPr marL="0" indent="0" algn="just" fontAlgn="base">
              <a:lnSpc>
                <a:spcPct val="150000"/>
              </a:lnSpc>
              <a:spcAft>
                <a:spcPts val="0"/>
              </a:spcAft>
              <a:buNone/>
            </a:pPr>
            <a:r>
              <a:rPr lang="en-US" sz="2000" dirty="0"/>
              <a:t>In Core Unit 1, we talked about how a good lecture is divided into sections to help the listener. There is usually a preview of these sections in the introduction, and a review in the conclusion. It is important to follow the structure while you are listening, and so it is useful to </a:t>
            </a:r>
            <a:r>
              <a:rPr lang="en-US" sz="2000" dirty="0" err="1"/>
              <a:t>recognise</a:t>
            </a:r>
            <a:r>
              <a:rPr lang="en-US" sz="2000" dirty="0"/>
              <a:t> when one section finishes and another section starts. This change is known as a </a:t>
            </a:r>
            <a:r>
              <a:rPr lang="en-US" sz="2000" b="1" dirty="0"/>
              <a:t>transition</a:t>
            </a:r>
            <a:r>
              <a:rPr lang="en-US" sz="2000" dirty="0"/>
              <a:t>. </a:t>
            </a:r>
          </a:p>
          <a:p>
            <a:pPr marL="0" indent="0" algn="just" fontAlgn="base">
              <a:lnSpc>
                <a:spcPct val="150000"/>
              </a:lnSpc>
              <a:spcAft>
                <a:spcPts val="0"/>
              </a:spcAft>
              <a:buNone/>
            </a:pPr>
            <a:r>
              <a:rPr lang="en-US" sz="2000" dirty="0"/>
              <a:t>There are three indicators of a transition:</a:t>
            </a:r>
            <a:endParaRPr lang="en-GB" sz="2000" dirty="0"/>
          </a:p>
          <a:p>
            <a:pPr lvl="1" fontAlgn="base">
              <a:lnSpc>
                <a:spcPct val="150000"/>
              </a:lnSpc>
            </a:pPr>
            <a:r>
              <a:rPr lang="en-US" sz="2000" dirty="0"/>
              <a:t>Signposting</a:t>
            </a:r>
            <a:r>
              <a:rPr lang="en-US" sz="2000" b="1" dirty="0"/>
              <a:t> phrases </a:t>
            </a:r>
            <a:r>
              <a:rPr lang="en-US" sz="2000" dirty="0"/>
              <a:t>(e.g. </a:t>
            </a:r>
            <a:r>
              <a:rPr lang="en-US" sz="2000" b="1" i="1" dirty="0">
                <a:solidFill>
                  <a:srgbClr val="FF0000"/>
                </a:solidFill>
              </a:rPr>
              <a:t>I’d like to move on to</a:t>
            </a:r>
            <a:r>
              <a:rPr lang="en-US" sz="2000" dirty="0"/>
              <a:t>)</a:t>
            </a:r>
            <a:endParaRPr lang="en-GB" sz="2000" dirty="0"/>
          </a:p>
          <a:p>
            <a:pPr lvl="1">
              <a:lnSpc>
                <a:spcPct val="150000"/>
              </a:lnSpc>
              <a:tabLst>
                <a:tab pos="457200" algn="l"/>
              </a:tabLst>
            </a:pPr>
            <a:r>
              <a:rPr lang="en-US" sz="2000" dirty="0"/>
              <a:t>Signposting</a:t>
            </a:r>
            <a:r>
              <a:rPr lang="en-US" sz="2000" b="1" dirty="0"/>
              <a:t> words </a:t>
            </a:r>
            <a:r>
              <a:rPr lang="en-US" sz="2000" dirty="0"/>
              <a:t>(e.g. </a:t>
            </a:r>
            <a:r>
              <a:rPr lang="en-US" sz="2000" b="1" i="1" dirty="0">
                <a:solidFill>
                  <a:srgbClr val="FF0000"/>
                </a:solidFill>
              </a:rPr>
              <a:t>OK</a:t>
            </a:r>
            <a:r>
              <a:rPr lang="en-US" sz="2000" i="1" dirty="0"/>
              <a:t>… I’d like to move on to</a:t>
            </a:r>
            <a:r>
              <a:rPr lang="en-US" sz="2000" dirty="0"/>
              <a:t>)</a:t>
            </a:r>
            <a:endParaRPr lang="en-GB" sz="2000" dirty="0"/>
          </a:p>
          <a:p>
            <a:pPr lvl="1">
              <a:lnSpc>
                <a:spcPct val="150000"/>
              </a:lnSpc>
            </a:pPr>
            <a:r>
              <a:rPr lang="en-US" sz="2000" b="1" dirty="0"/>
              <a:t>Pronunciation</a:t>
            </a:r>
            <a:r>
              <a:rPr lang="en-US" sz="2000" dirty="0"/>
              <a:t> clues (e.g. intonation change </a:t>
            </a:r>
            <a:r>
              <a:rPr lang="en-US" sz="2000" b="1" dirty="0">
                <a:solidFill>
                  <a:srgbClr val="0070C0"/>
                </a:solidFill>
                <a:sym typeface="Symbol" panose="05050102010706020507" pitchFamily="18" charset="2"/>
              </a:rPr>
              <a:t></a:t>
            </a:r>
            <a:r>
              <a:rPr lang="en-US" sz="2000" dirty="0">
                <a:solidFill>
                  <a:srgbClr val="0070C0"/>
                </a:solidFill>
              </a:rPr>
              <a:t> </a:t>
            </a:r>
            <a:r>
              <a:rPr lang="en-US" sz="2000" dirty="0"/>
              <a:t>and pausing </a:t>
            </a:r>
            <a:r>
              <a:rPr lang="en-US" sz="2000" b="1" dirty="0">
                <a:solidFill>
                  <a:srgbClr val="0070C0"/>
                </a:solidFill>
              </a:rPr>
              <a:t>/</a:t>
            </a:r>
            <a:r>
              <a:rPr lang="en-US" sz="2000" b="1" dirty="0">
                <a:solidFill>
                  <a:srgbClr val="FF0000"/>
                </a:solidFill>
              </a:rPr>
              <a:t> </a:t>
            </a:r>
            <a:r>
              <a:rPr lang="en-US" sz="2000" dirty="0"/>
              <a:t>)</a:t>
            </a:r>
          </a:p>
          <a:p>
            <a:pPr lvl="1">
              <a:lnSpc>
                <a:spcPct val="150000"/>
              </a:lnSpc>
            </a:pPr>
            <a:endParaRPr lang="en-GB" sz="2000" dirty="0"/>
          </a:p>
        </p:txBody>
      </p:sp>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6" descr="Book Generic Mixed icon">
            <a:extLst>
              <a:ext uri="{FF2B5EF4-FFF2-40B4-BE49-F238E27FC236}">
                <a16:creationId xmlns:a16="http://schemas.microsoft.com/office/drawing/2014/main" id="{408A4BB0-1CC8-5059-C12E-DADFAB5326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2504" y="5517232"/>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57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1" name="Rectangle 10"/>
          <p:cNvSpPr/>
          <p:nvPr/>
        </p:nvSpPr>
        <p:spPr>
          <a:xfrm>
            <a:off x="7536160" y="4547598"/>
            <a:ext cx="4032448"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500671" y="5107483"/>
            <a:ext cx="4032448" cy="26711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536160" y="5602531"/>
            <a:ext cx="4032448" cy="26992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555262" y="6141588"/>
            <a:ext cx="4032448" cy="26992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8"/>
          <p:cNvSpPr>
            <a:spLocks noGrp="1"/>
          </p:cNvSpPr>
          <p:nvPr>
            <p:ph idx="1"/>
          </p:nvPr>
        </p:nvSpPr>
        <p:spPr>
          <a:xfrm>
            <a:off x="511797" y="1312211"/>
            <a:ext cx="11377254" cy="1540725"/>
          </a:xfrm>
        </p:spPr>
        <p:txBody>
          <a:bodyPr>
            <a:normAutofit/>
          </a:bodyPr>
          <a:lstStyle/>
          <a:p>
            <a:pPr marL="0" indent="0" fontAlgn="base">
              <a:buNone/>
            </a:pPr>
            <a:r>
              <a:rPr lang="en-US" sz="2000" dirty="0"/>
              <a:t>A student has been asked to give a 1-minute speech about stress in her life. Listen and use the transcript to:</a:t>
            </a:r>
            <a:endParaRPr lang="en-GB" sz="2000" dirty="0"/>
          </a:p>
          <a:p>
            <a:pPr lvl="1" fontAlgn="base"/>
            <a:r>
              <a:rPr lang="en-US" sz="2000" u="sng" dirty="0"/>
              <a:t>Underline</a:t>
            </a:r>
            <a:r>
              <a:rPr lang="en-US" sz="2000" dirty="0"/>
              <a:t> transition signposting </a:t>
            </a:r>
            <a:r>
              <a:rPr lang="en-US" sz="2000" b="1" dirty="0">
                <a:solidFill>
                  <a:srgbClr val="FF0000"/>
                </a:solidFill>
              </a:rPr>
              <a:t>phrases</a:t>
            </a:r>
            <a:r>
              <a:rPr lang="en-US" sz="2000" dirty="0"/>
              <a:t> </a:t>
            </a:r>
            <a:endParaRPr lang="en-GB" sz="2000" dirty="0"/>
          </a:p>
          <a:p>
            <a:pPr lvl="1" fontAlgn="base"/>
            <a:r>
              <a:rPr lang="en-US" sz="2000" dirty="0"/>
              <a:t>Circle or highlight transition signposting </a:t>
            </a:r>
            <a:r>
              <a:rPr lang="en-US" sz="2000" b="1" dirty="0">
                <a:solidFill>
                  <a:srgbClr val="FF0000"/>
                </a:solidFill>
              </a:rPr>
              <a:t>words</a:t>
            </a:r>
            <a:r>
              <a:rPr lang="en-US" sz="2000" dirty="0"/>
              <a:t> </a:t>
            </a:r>
            <a:endParaRPr lang="en-GB" sz="2000" dirty="0"/>
          </a:p>
          <a:p>
            <a:pPr lvl="1" fontAlgn="base"/>
            <a:r>
              <a:rPr lang="en-US" sz="2000" dirty="0"/>
              <a:t>Mark </a:t>
            </a:r>
            <a:r>
              <a:rPr lang="en-US" sz="2000" b="1" dirty="0"/>
              <a:t>intonation changes </a:t>
            </a:r>
            <a:r>
              <a:rPr lang="en-US" sz="2000" dirty="0"/>
              <a:t>(</a:t>
            </a:r>
            <a:r>
              <a:rPr lang="en-US" sz="2000" b="1" dirty="0">
                <a:solidFill>
                  <a:srgbClr val="0070C0"/>
                </a:solidFill>
                <a:sym typeface="Symbol" panose="05050102010706020507" pitchFamily="18" charset="2"/>
              </a:rPr>
              <a:t></a:t>
            </a:r>
            <a:r>
              <a:rPr lang="en-US" sz="2000" dirty="0"/>
              <a:t>) and </a:t>
            </a:r>
            <a:r>
              <a:rPr lang="en-US" sz="2000" b="1" dirty="0"/>
              <a:t>pauses</a:t>
            </a:r>
            <a:r>
              <a:rPr lang="en-US" sz="2000" dirty="0"/>
              <a:t> (</a:t>
            </a:r>
            <a:r>
              <a:rPr lang="en-US" sz="2000" b="1" dirty="0">
                <a:solidFill>
                  <a:srgbClr val="0070C0"/>
                </a:solidFill>
              </a:rPr>
              <a:t>/</a:t>
            </a:r>
            <a:r>
              <a:rPr lang="en-US" sz="2000" dirty="0"/>
              <a:t>)</a:t>
            </a:r>
            <a:endParaRPr lang="en-GB" sz="2000" dirty="0"/>
          </a:p>
        </p:txBody>
      </p:sp>
      <p:sp>
        <p:nvSpPr>
          <p:cNvPr id="16" name="Rectangle 15"/>
          <p:cNvSpPr/>
          <p:nvPr/>
        </p:nvSpPr>
        <p:spPr>
          <a:xfrm>
            <a:off x="407368" y="3013748"/>
            <a:ext cx="11377254" cy="3323987"/>
          </a:xfrm>
          <a:prstGeom prst="rect">
            <a:avLst/>
          </a:prstGeom>
          <a:solidFill>
            <a:srgbClr val="FFFFD1"/>
          </a:solidFill>
          <a:ln>
            <a:solidFill>
              <a:srgbClr val="002060"/>
            </a:solidFill>
            <a:prstDash val="dashDot"/>
          </a:ln>
        </p:spPr>
        <p:txBody>
          <a:bodyPr wrap="square">
            <a:spAutoFit/>
          </a:bodyPr>
          <a:lstStyle/>
          <a:p>
            <a:pPr algn="just" fontAlgn="base">
              <a:lnSpc>
                <a:spcPct val="150000"/>
              </a:lnSpc>
              <a:spcBef>
                <a:spcPts val="1200"/>
              </a:spcBef>
              <a:spcAft>
                <a:spcPts val="0"/>
              </a:spcAft>
            </a:pPr>
            <a:r>
              <a:rPr lang="en-US" sz="2000" dirty="0">
                <a:latin typeface="Calibri" panose="020F0502020204030204" pitchFamily="34" charset="0"/>
                <a:ea typeface="Times New Roman" panose="02020603050405020304" pitchFamily="18" charset="0"/>
              </a:rPr>
              <a:t>So… I’ve been asked to talk about stress in my life. OK, I’ll begin by saying that I think my stress is pretty well under control- it’s not chronic for sure. But, that’s not because I don’t feel stress in certain situations- I think it’s more because I manage it quite well. Right, turning to the biggest cause of stress for me- I’d say it’s the expectations of my parents. They push me pretty hard sometimes. This is generally a good thing, but sometimes it can also be detrimental. Now then, I’ve talked about a cause, and I’ll now discuss how I alleviate it. Well, I love music. I associate certain songs with happy times. So if I feel stress, then listening to those songs really helps. That’s it. Thank you.</a:t>
            </a:r>
            <a:endParaRPr lang="en-GB" sz="2400" dirty="0">
              <a:effectLst/>
              <a:latin typeface="Times New Roman" panose="02020603050405020304" pitchFamily="18" charset="0"/>
              <a:ea typeface="Times New Roman" panose="02020603050405020304" pitchFamily="18" charset="0"/>
            </a:endParaRPr>
          </a:p>
        </p:txBody>
      </p:sp>
      <p:sp>
        <p:nvSpPr>
          <p:cNvPr id="17" name="Rounded Rectangle 16"/>
          <p:cNvSpPr/>
          <p:nvPr/>
        </p:nvSpPr>
        <p:spPr>
          <a:xfrm>
            <a:off x="1199456" y="1988840"/>
            <a:ext cx="720080" cy="3278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p:cNvCxnSpPr/>
          <p:nvPr/>
        </p:nvCxnSpPr>
        <p:spPr>
          <a:xfrm flipV="1">
            <a:off x="6168008" y="3501007"/>
            <a:ext cx="237626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04764" y="3090618"/>
            <a:ext cx="434652" cy="410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p:cNvCxnSpPr>
            <a:cxnSpLocks/>
          </p:cNvCxnSpPr>
          <p:nvPr/>
        </p:nvCxnSpPr>
        <p:spPr>
          <a:xfrm>
            <a:off x="335360" y="2829387"/>
            <a:ext cx="550275" cy="18436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087883" y="2829387"/>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6095995" y="3082243"/>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699951" y="3090618"/>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519931" y="2831342"/>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276015" y="2861311"/>
            <a:ext cx="612073" cy="2490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885635" y="3082242"/>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447928" y="4386786"/>
            <a:ext cx="1134123" cy="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102326" y="3798991"/>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397004" y="4033433"/>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657306" y="4017998"/>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621218" y="3847503"/>
            <a:ext cx="612073" cy="2490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35027" y="5329602"/>
            <a:ext cx="1889165" cy="3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972432" y="4712078"/>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863014" y="4910836"/>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584500" y="4973309"/>
            <a:ext cx="72008" cy="4103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6043034" y="4741659"/>
            <a:ext cx="558434" cy="19728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9320102" y="5321225"/>
            <a:ext cx="1645689" cy="83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9428109" y="4741659"/>
            <a:ext cx="558434" cy="197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90984" y="6233518"/>
            <a:ext cx="1889165" cy="37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215680" y="5670007"/>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271676" y="5670007"/>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4741159" y="4028250"/>
            <a:ext cx="655845" cy="410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ounded Rectangle 56"/>
          <p:cNvSpPr/>
          <p:nvPr/>
        </p:nvSpPr>
        <p:spPr>
          <a:xfrm>
            <a:off x="5771959" y="3116084"/>
            <a:ext cx="271075" cy="410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ounded Rectangle 58"/>
          <p:cNvSpPr/>
          <p:nvPr/>
        </p:nvSpPr>
        <p:spPr>
          <a:xfrm>
            <a:off x="4678639" y="4910836"/>
            <a:ext cx="1184375" cy="4103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Lesson 4.1 L&amp;N Focus (Transition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38146" y="1832099"/>
            <a:ext cx="609600" cy="609600"/>
          </a:xfrm>
          <a:prstGeom prst="rect">
            <a:avLst/>
          </a:prstGeom>
        </p:spPr>
      </p:pic>
      <p:cxnSp>
        <p:nvCxnSpPr>
          <p:cNvPr id="39" name="Straight Arrow Connector 38"/>
          <p:cNvCxnSpPr/>
          <p:nvPr/>
        </p:nvCxnSpPr>
        <p:spPr>
          <a:xfrm>
            <a:off x="4829130" y="3795431"/>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286950" y="4659935"/>
            <a:ext cx="576064" cy="2772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descr="Book Generic Mixed icon">
            <a:extLst>
              <a:ext uri="{FF2B5EF4-FFF2-40B4-BE49-F238E27FC236}">
                <a16:creationId xmlns:a16="http://schemas.microsoft.com/office/drawing/2014/main" id="{EB7F93D4-D2E6-7DCF-8D2B-DCE912E0A3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38707" y="1796989"/>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9" restart="whenNotActive" fill="hold" evtFilter="cancelBubble" nodeType="interactiveSeq">
                <p:stCondLst>
                  <p:cond evt="onClick" delay="0">
                    <p:tgtEl>
                      <p:spTgt spid="2"/>
                    </p:tgtEl>
                  </p:cond>
                </p:stCondLst>
                <p:endSync evt="end" delay="0">
                  <p:rtn val="all"/>
                </p:endSync>
                <p:childTnLst>
                  <p:par>
                    <p:cTn id="120" fill="hold">
                      <p:stCondLst>
                        <p:cond delay="0"/>
                      </p:stCondLst>
                      <p:childTnLst>
                        <p:par>
                          <p:cTn id="121" fill="hold">
                            <p:stCondLst>
                              <p:cond delay="0"/>
                            </p:stCondLst>
                            <p:childTnLst>
                              <p:par>
                                <p:cTn id="122" presetID="1" presetClass="mediacall" presetSubtype="0" fill="hold" nodeType="clickEffect">
                                  <p:stCondLst>
                                    <p:cond delay="0"/>
                                  </p:stCondLst>
                                  <p:childTnLst>
                                    <p:cmd type="call" cmd="playFrom(0.0)">
                                      <p:cBhvr>
                                        <p:cTn id="123" dur="57576" fill="hold"/>
                                        <p:tgtEl>
                                          <p:spTgt spid="2"/>
                                        </p:tgtEl>
                                      </p:cBhvr>
                                    </p:cmd>
                                  </p:childTnLst>
                                </p:cTn>
                              </p:par>
                            </p:childTnLst>
                          </p:cTn>
                        </p:par>
                      </p:childTnLst>
                    </p:cTn>
                  </p:par>
                </p:childTnLst>
              </p:cTn>
              <p:nextCondLst>
                <p:cond evt="onClick" delay="0">
                  <p:tgtEl>
                    <p:spTgt spid="2"/>
                  </p:tgtEl>
                </p:cond>
              </p:nextCondLst>
            </p:seq>
            <p:audio>
              <p:cMediaNode vol="80000">
                <p:cTn id="124" fill="hold" display="0">
                  <p:stCondLst>
                    <p:cond delay="indefinite"/>
                  </p:stCondLst>
                  <p:endCondLst>
                    <p:cond evt="onStopAudio" delay="0">
                      <p:tgtEl>
                        <p:sldTgt/>
                      </p:tgtEl>
                    </p:cond>
                  </p:endCondLst>
                </p:cTn>
                <p:tgtEl>
                  <p:spTgt spid="2"/>
                </p:tgtEl>
              </p:cMediaNode>
            </p:audio>
          </p:childTnLst>
        </p:cTn>
      </p:par>
    </p:tnLst>
    <p:bldLst>
      <p:bldP spid="20" grpId="0" animBg="1"/>
      <p:bldP spid="58" grpId="0" animBg="1"/>
      <p:bldP spid="57" grpId="0" animBg="1"/>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Listening to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70" name="Picture 2" descr="Listen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6520" y="52621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347322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825626"/>
            <a:ext cx="11017224" cy="4051646"/>
          </a:xfrm>
          <a:noFill/>
        </p:spPr>
        <p:txBody>
          <a:bodyPr>
            <a:normAutofit/>
          </a:bodyPr>
          <a:lstStyle/>
          <a:p>
            <a:pPr marL="0" indent="0" fontAlgn="base">
              <a:buNone/>
            </a:pPr>
            <a:r>
              <a:rPr lang="en-US" sz="2400" dirty="0"/>
              <a:t>You are going to watch </a:t>
            </a:r>
            <a:r>
              <a:rPr lang="en-US" sz="2400" b="1" dirty="0"/>
              <a:t>Lecture 2A </a:t>
            </a:r>
            <a:r>
              <a:rPr lang="en-US" sz="2400" b="1" i="1" dirty="0"/>
              <a:t>‘Understanding stress’. </a:t>
            </a:r>
            <a:r>
              <a:rPr lang="en-US" sz="2400" dirty="0"/>
              <a:t>The lecturer will discuss four ways to alleviate stress. </a:t>
            </a:r>
          </a:p>
          <a:p>
            <a:pPr marL="0" indent="0" fontAlgn="base">
              <a:buNone/>
            </a:pPr>
            <a:endParaRPr lang="en-US" sz="2400" b="1" i="1" dirty="0"/>
          </a:p>
          <a:p>
            <a:pPr marL="0" indent="0" fontAlgn="base">
              <a:buNone/>
            </a:pPr>
            <a:r>
              <a:rPr lang="en-US" sz="2400" dirty="0"/>
              <a:t>Before watching the lecture, brainstorm some ways to alleviate stress that you think might be mentioned in the lecture. </a:t>
            </a:r>
          </a:p>
          <a:p>
            <a:pPr marL="0" indent="0" fontAlgn="base">
              <a:buNone/>
            </a:pPr>
            <a:endParaRPr lang="en-US" sz="2400" dirty="0"/>
          </a:p>
          <a:p>
            <a:pPr marL="0" indent="0" fontAlgn="base">
              <a:buNone/>
            </a:pPr>
            <a:endParaRPr lang="en-US"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Lecture content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 name="Picture 3"/>
          <p:cNvPicPr>
            <a:picLocks noChangeAspect="1"/>
          </p:cNvPicPr>
          <p:nvPr/>
        </p:nvPicPr>
        <p:blipFill>
          <a:blip r:embed="rId3"/>
          <a:stretch>
            <a:fillRect/>
          </a:stretch>
        </p:blipFill>
        <p:spPr>
          <a:xfrm>
            <a:off x="8544272" y="4509120"/>
            <a:ext cx="3486175" cy="1953514"/>
          </a:xfrm>
          <a:prstGeom prst="rect">
            <a:avLst/>
          </a:prstGeom>
        </p:spPr>
      </p:pic>
    </p:spTree>
    <p:extLst>
      <p:ext uri="{BB962C8B-B14F-4D97-AF65-F5344CB8AC3E}">
        <p14:creationId xmlns:p14="http://schemas.microsoft.com/office/powerpoint/2010/main" val="124625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1844824"/>
            <a:ext cx="10801200" cy="1675382"/>
          </a:xfrm>
          <a:noFill/>
        </p:spPr>
        <p:txBody>
          <a:bodyPr>
            <a:normAutofit/>
          </a:bodyPr>
          <a:lstStyle/>
          <a:p>
            <a:pPr marL="0" indent="0">
              <a:buNone/>
            </a:pPr>
            <a:r>
              <a:rPr lang="en-US" sz="2400" dirty="0"/>
              <a:t>Watch </a:t>
            </a:r>
            <a:r>
              <a:rPr lang="en-US" sz="2400" b="1" dirty="0"/>
              <a:t>Lecture 2A </a:t>
            </a:r>
            <a:r>
              <a:rPr lang="en-US" sz="2400" b="1" i="1" dirty="0"/>
              <a:t>‘Understanding stress’ </a:t>
            </a:r>
            <a:r>
              <a:rPr lang="en-US" sz="2400" dirty="0"/>
              <a:t>and take </a:t>
            </a:r>
            <a:r>
              <a:rPr lang="en-US" sz="2400"/>
              <a:t>notes as </a:t>
            </a:r>
            <a:r>
              <a:rPr lang="en-US" sz="2400" dirty="0"/>
              <a:t>you listen. </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a:extLst>
              <a:ext uri="{FF2B5EF4-FFF2-40B4-BE49-F238E27FC236}">
                <a16:creationId xmlns:a16="http://schemas.microsoft.com/office/drawing/2014/main" id="{49A7EB07-541B-7B0B-FE24-5851F984B167}"/>
              </a:ext>
            </a:extLst>
          </p:cNvPr>
          <p:cNvPicPr>
            <a:picLocks noChangeAspect="1"/>
          </p:cNvPicPr>
          <p:nvPr/>
        </p:nvPicPr>
        <p:blipFill>
          <a:blip r:embed="rId3"/>
          <a:stretch>
            <a:fillRect/>
          </a:stretch>
        </p:blipFill>
        <p:spPr>
          <a:xfrm>
            <a:off x="6562750" y="3645024"/>
            <a:ext cx="4998343" cy="2800873"/>
          </a:xfrm>
          <a:prstGeom prst="rect">
            <a:avLst/>
          </a:prstGeom>
        </p:spPr>
      </p:pic>
    </p:spTree>
    <p:extLst>
      <p:ext uri="{BB962C8B-B14F-4D97-AF65-F5344CB8AC3E}">
        <p14:creationId xmlns:p14="http://schemas.microsoft.com/office/powerpoint/2010/main" val="231550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158964"/>
            <a:ext cx="11161240" cy="685860"/>
          </a:xfrm>
          <a:noFill/>
        </p:spPr>
        <p:txBody>
          <a:bodyPr>
            <a:normAutofit lnSpcReduction="10000"/>
          </a:bodyPr>
          <a:lstStyle/>
          <a:p>
            <a:pPr marL="0" indent="0">
              <a:buNone/>
            </a:pPr>
            <a:r>
              <a:rPr lang="en-US" sz="2400" dirty="0"/>
              <a:t>Use your notes to help you decide if the statements below are </a:t>
            </a:r>
            <a:r>
              <a:rPr lang="en-US" sz="2400" b="1" dirty="0"/>
              <a:t>T (True)</a:t>
            </a:r>
            <a:r>
              <a:rPr lang="en-US" sz="2400" dirty="0"/>
              <a:t>, or </a:t>
            </a:r>
            <a:r>
              <a:rPr lang="en-US" sz="2400" b="1" dirty="0"/>
              <a:t>F (False)</a:t>
            </a:r>
            <a:r>
              <a:rPr lang="en-US" sz="2400" dirty="0"/>
              <a:t>, based on the lecture. Correct any false statements.</a:t>
            </a:r>
          </a:p>
        </p:txBody>
      </p:sp>
      <p:grpSp>
        <p:nvGrpSpPr>
          <p:cNvPr id="6" name="Group 2"/>
          <p:cNvGrpSpPr>
            <a:grpSpLocks/>
          </p:cNvGrpSpPr>
          <p:nvPr/>
        </p:nvGrpSpPr>
        <p:grpSpPr bwMode="auto">
          <a:xfrm>
            <a:off x="2279576" y="279885"/>
            <a:ext cx="9721080"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Main ideas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846778627"/>
              </p:ext>
            </p:extLst>
          </p:nvPr>
        </p:nvGraphicFramePr>
        <p:xfrm>
          <a:off x="613768" y="1988840"/>
          <a:ext cx="10945216" cy="4642832"/>
        </p:xfrm>
        <a:graphic>
          <a:graphicData uri="http://schemas.openxmlformats.org/drawingml/2006/table">
            <a:tbl>
              <a:tblPr firstRow="1" firstCol="1" bandRow="1">
                <a:tableStyleId>{2D5ABB26-0587-4C30-8999-92F81FD0307C}</a:tableStyleId>
              </a:tblPr>
              <a:tblGrid>
                <a:gridCol w="10081120">
                  <a:extLst>
                    <a:ext uri="{9D8B030D-6E8A-4147-A177-3AD203B41FA5}">
                      <a16:colId xmlns:a16="http://schemas.microsoft.com/office/drawing/2014/main" val="2687217031"/>
                    </a:ext>
                  </a:extLst>
                </a:gridCol>
                <a:gridCol w="864096">
                  <a:extLst>
                    <a:ext uri="{9D8B030D-6E8A-4147-A177-3AD203B41FA5}">
                      <a16:colId xmlns:a16="http://schemas.microsoft.com/office/drawing/2014/main" val="780244312"/>
                    </a:ext>
                  </a:extLst>
                </a:gridCol>
              </a:tblGrid>
              <a:tr h="731520">
                <a:tc>
                  <a:txBody>
                    <a:bodyPr/>
                    <a:lstStyle/>
                    <a:p>
                      <a:pPr algn="just">
                        <a:lnSpc>
                          <a:spcPct val="100000"/>
                        </a:lnSpc>
                        <a:spcAft>
                          <a:spcPts val="0"/>
                        </a:spcAft>
                      </a:pPr>
                      <a:r>
                        <a:rPr lang="en-US" sz="2400" dirty="0">
                          <a:effectLst/>
                          <a:latin typeface="Calibri" panose="020F0502020204030204" pitchFamily="34" charset="0"/>
                          <a:ea typeface="DengXian"/>
                          <a:cs typeface="Times New Roman" panose="02020603050405020304" pitchFamily="18" charset="0"/>
                        </a:rPr>
                        <a:t>a. Chronic stress can be positive in certain situations.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873498"/>
                  </a:ext>
                </a:extLst>
              </a:tr>
              <a:tr h="852656">
                <a:tc>
                  <a:txBody>
                    <a:bodyPr/>
                    <a:lstStyle/>
                    <a:p>
                      <a:pPr marL="342900" indent="-342900" algn="just">
                        <a:lnSpc>
                          <a:spcPct val="100000"/>
                        </a:lnSpc>
                        <a:spcAft>
                          <a:spcPts val="0"/>
                        </a:spcAft>
                      </a:pPr>
                      <a:r>
                        <a:rPr lang="en-US" sz="2400" dirty="0">
                          <a:effectLst/>
                          <a:latin typeface="Calibri" panose="020F0502020204030204" pitchFamily="34" charset="0"/>
                          <a:ea typeface="DengXian"/>
                          <a:cs typeface="Times New Roman" panose="02020603050405020304" pitchFamily="18" charset="0"/>
                        </a:rPr>
                        <a:t>b. Symptoms of stress can appear in the mind, the way we act and how we feel physically.</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19823"/>
                  </a:ext>
                </a:extLst>
              </a:tr>
              <a:tr h="864096">
                <a:tc>
                  <a:txBody>
                    <a:bodyPr/>
                    <a:lstStyle/>
                    <a:p>
                      <a:pPr marL="342900" indent="-342900" algn="just">
                        <a:lnSpc>
                          <a:spcPct val="100000"/>
                        </a:lnSpc>
                        <a:spcAft>
                          <a:spcPts val="0"/>
                        </a:spcAft>
                      </a:pPr>
                      <a:r>
                        <a:rPr lang="en-US" sz="2400" dirty="0">
                          <a:effectLst/>
                          <a:latin typeface="Calibri" panose="020F0502020204030204" pitchFamily="34" charset="0"/>
                          <a:ea typeface="DengXian"/>
                          <a:cs typeface="Times New Roman" panose="02020603050405020304" pitchFamily="18" charset="0"/>
                        </a:rPr>
                        <a:t>c. Stress is usually caused by internal factors, which are things related to the individual character of a person.</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617680"/>
                  </a:ext>
                </a:extLst>
              </a:tr>
              <a:tr h="731520">
                <a:tc>
                  <a:txBody>
                    <a:bodyPr/>
                    <a:lstStyle/>
                    <a:p>
                      <a:pPr algn="just">
                        <a:lnSpc>
                          <a:spcPct val="100000"/>
                        </a:lnSpc>
                        <a:spcAft>
                          <a:spcPts val="0"/>
                        </a:spcAft>
                      </a:pPr>
                      <a:r>
                        <a:rPr lang="en-US" sz="2400" dirty="0">
                          <a:effectLst/>
                          <a:latin typeface="Calibri" panose="020F0502020204030204" pitchFamily="34" charset="0"/>
                          <a:ea typeface="DengXian"/>
                          <a:cs typeface="Times New Roman" panose="02020603050405020304" pitchFamily="18" charset="0"/>
                        </a:rPr>
                        <a:t>d. External factors relating to academic study can</a:t>
                      </a:r>
                      <a:r>
                        <a:rPr lang="en-US" sz="2400" baseline="0" dirty="0">
                          <a:effectLst/>
                          <a:latin typeface="Calibri" panose="020F0502020204030204" pitchFamily="34" charset="0"/>
                          <a:ea typeface="DengXian"/>
                          <a:cs typeface="Times New Roman" panose="02020603050405020304" pitchFamily="18" charset="0"/>
                        </a:rPr>
                        <a:t> be</a:t>
                      </a:r>
                      <a:r>
                        <a:rPr lang="en-US" sz="2400" dirty="0">
                          <a:effectLst/>
                          <a:latin typeface="Calibri" panose="020F0502020204030204" pitchFamily="34" charset="0"/>
                          <a:ea typeface="DengXian"/>
                          <a:cs typeface="Times New Roman" panose="02020603050405020304" pitchFamily="18" charset="0"/>
                        </a:rPr>
                        <a:t> a major cause of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5289992"/>
                  </a:ext>
                </a:extLst>
              </a:tr>
              <a:tr h="731520">
                <a:tc>
                  <a:txBody>
                    <a:bodyPr/>
                    <a:lstStyle/>
                    <a:p>
                      <a:pPr fontAlgn="base">
                        <a:lnSpc>
                          <a:spcPct val="100000"/>
                        </a:lnSpc>
                        <a:spcAft>
                          <a:spcPts val="0"/>
                        </a:spcAft>
                      </a:pPr>
                      <a:r>
                        <a:rPr lang="en-US" sz="2400" dirty="0">
                          <a:effectLst/>
                          <a:latin typeface="Calibri" panose="020F0502020204030204" pitchFamily="34" charset="0"/>
                          <a:ea typeface="DengXian"/>
                          <a:cs typeface="Times New Roman" panose="02020603050405020304" pitchFamily="18" charset="0"/>
                        </a:rPr>
                        <a:t>e. The best way to deal with stress is to cure it with medicines or therapy.</a:t>
                      </a:r>
                      <a:endParaRPr lang="en-GB"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F</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476902"/>
                  </a:ext>
                </a:extLst>
              </a:tr>
              <a:tr h="731520">
                <a:tc>
                  <a:txBody>
                    <a:bodyPr/>
                    <a:lstStyle/>
                    <a:p>
                      <a:pPr marL="292100" indent="-292100" algn="just">
                        <a:lnSpc>
                          <a:spcPct val="100000"/>
                        </a:lnSpc>
                        <a:spcAft>
                          <a:spcPts val="0"/>
                        </a:spcAft>
                      </a:pPr>
                      <a:r>
                        <a:rPr lang="en-US" sz="2400" dirty="0">
                          <a:effectLst/>
                          <a:latin typeface="Calibri" panose="020F0502020204030204" pitchFamily="34" charset="0"/>
                          <a:ea typeface="DengXian"/>
                          <a:cs typeface="Times New Roman" panose="02020603050405020304" pitchFamily="18" charset="0"/>
                        </a:rPr>
                        <a:t>f. Time management is suggested as a way to control stress before it becomes serious.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2480391"/>
                  </a:ext>
                </a:extLst>
              </a:tr>
            </a:tbl>
          </a:graphicData>
        </a:graphic>
      </p:graphicFrame>
      <p:sp>
        <p:nvSpPr>
          <p:cNvPr id="16" name="Rectangle 15"/>
          <p:cNvSpPr/>
          <p:nvPr/>
        </p:nvSpPr>
        <p:spPr>
          <a:xfrm>
            <a:off x="10920536" y="2124698"/>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3215680" y="2124698"/>
            <a:ext cx="7426448" cy="461665"/>
          </a:xfrm>
          <a:prstGeom prst="rect">
            <a:avLst/>
          </a:prstGeom>
          <a:solidFill>
            <a:srgbClr val="E5FBFF"/>
          </a:solidFill>
        </p:spPr>
        <p:txBody>
          <a:bodyPr wrap="square" rIns="0" rtlCol="0">
            <a:spAutoFit/>
          </a:bodyPr>
          <a:lstStyle/>
          <a:p>
            <a:r>
              <a:rPr lang="en-US" sz="2400" b="1" dirty="0">
                <a:solidFill>
                  <a:srgbClr val="C00000"/>
                </a:solidFill>
              </a:rPr>
              <a:t>lead to health problems. </a:t>
            </a:r>
            <a:r>
              <a:rPr lang="en-US" sz="2400" dirty="0">
                <a:solidFill>
                  <a:srgbClr val="C00000"/>
                </a:solidFill>
              </a:rPr>
              <a:t>(</a:t>
            </a:r>
            <a:r>
              <a:rPr lang="en-US" sz="2400" i="1" dirty="0">
                <a:solidFill>
                  <a:srgbClr val="C00000"/>
                </a:solidFill>
              </a:rPr>
              <a:t>short-term</a:t>
            </a:r>
            <a:r>
              <a:rPr lang="en-US" sz="2400" dirty="0">
                <a:solidFill>
                  <a:srgbClr val="C00000"/>
                </a:solidFill>
              </a:rPr>
              <a:t> stress can be useful)</a:t>
            </a:r>
            <a:endParaRPr lang="en-GB" sz="2400" b="1" dirty="0">
              <a:solidFill>
                <a:srgbClr val="C00000"/>
              </a:solidFill>
            </a:endParaRPr>
          </a:p>
        </p:txBody>
      </p:sp>
      <p:sp>
        <p:nvSpPr>
          <p:cNvPr id="11" name="Rectangle 10"/>
          <p:cNvSpPr/>
          <p:nvPr/>
        </p:nvSpPr>
        <p:spPr>
          <a:xfrm>
            <a:off x="10955357" y="2990240"/>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0935587" y="3738491"/>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859097" y="3582882"/>
            <a:ext cx="1212567" cy="461665"/>
          </a:xfrm>
          <a:prstGeom prst="rect">
            <a:avLst/>
          </a:prstGeom>
          <a:solidFill>
            <a:srgbClr val="E5FBFF"/>
          </a:solidFill>
        </p:spPr>
        <p:txBody>
          <a:bodyPr wrap="square" rtlCol="0">
            <a:spAutoFit/>
          </a:bodyPr>
          <a:lstStyle/>
          <a:p>
            <a:r>
              <a:rPr lang="en-US" sz="2400" b="1" dirty="0">
                <a:solidFill>
                  <a:srgbClr val="C00000"/>
                </a:solidFill>
              </a:rPr>
              <a:t>can be</a:t>
            </a:r>
            <a:endParaRPr lang="en-GB" sz="2400" b="1" dirty="0">
              <a:solidFill>
                <a:srgbClr val="C00000"/>
              </a:solidFill>
            </a:endParaRPr>
          </a:p>
        </p:txBody>
      </p:sp>
      <p:sp>
        <p:nvSpPr>
          <p:cNvPr id="14" name="TextBox 13"/>
          <p:cNvSpPr txBox="1"/>
          <p:nvPr/>
        </p:nvSpPr>
        <p:spPr>
          <a:xfrm>
            <a:off x="5077501" y="3995772"/>
            <a:ext cx="5564627" cy="369332"/>
          </a:xfrm>
          <a:prstGeom prst="rect">
            <a:avLst/>
          </a:prstGeom>
          <a:solidFill>
            <a:srgbClr val="E5FBFF"/>
          </a:solidFill>
        </p:spPr>
        <p:txBody>
          <a:bodyPr wrap="square" tIns="0" bIns="0" rtlCol="0">
            <a:spAutoFit/>
          </a:bodyPr>
          <a:lstStyle/>
          <a:p>
            <a:r>
              <a:rPr lang="en-US" sz="2400" dirty="0">
                <a:solidFill>
                  <a:srgbClr val="C00000"/>
                </a:solidFill>
              </a:rPr>
              <a:t>(</a:t>
            </a:r>
            <a:r>
              <a:rPr lang="en-US" sz="2400" i="1" dirty="0">
                <a:solidFill>
                  <a:srgbClr val="C00000"/>
                </a:solidFill>
              </a:rPr>
              <a:t>external factors </a:t>
            </a:r>
            <a:r>
              <a:rPr lang="en-US" sz="2400" dirty="0">
                <a:solidFill>
                  <a:srgbClr val="C00000"/>
                </a:solidFill>
              </a:rPr>
              <a:t>are more likely causes)</a:t>
            </a:r>
            <a:endParaRPr lang="en-GB" sz="2400" i="1" dirty="0">
              <a:solidFill>
                <a:srgbClr val="C00000"/>
              </a:solidFill>
            </a:endParaRPr>
          </a:p>
        </p:txBody>
      </p:sp>
      <p:sp>
        <p:nvSpPr>
          <p:cNvPr id="15" name="Rectangle 14"/>
          <p:cNvSpPr/>
          <p:nvPr/>
        </p:nvSpPr>
        <p:spPr>
          <a:xfrm>
            <a:off x="10955357" y="4641622"/>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5519936" y="5301208"/>
            <a:ext cx="4464496" cy="461665"/>
          </a:xfrm>
          <a:prstGeom prst="rect">
            <a:avLst/>
          </a:prstGeom>
          <a:solidFill>
            <a:srgbClr val="E5FBFF"/>
          </a:solidFill>
        </p:spPr>
        <p:txBody>
          <a:bodyPr wrap="square" rtlCol="0">
            <a:spAutoFit/>
          </a:bodyPr>
          <a:lstStyle/>
          <a:p>
            <a:r>
              <a:rPr lang="en-US" sz="2400" b="1" dirty="0">
                <a:solidFill>
                  <a:srgbClr val="C00000"/>
                </a:solidFill>
              </a:rPr>
              <a:t>prevent it.</a:t>
            </a:r>
            <a:endParaRPr lang="en-GB" sz="2400" b="1" dirty="0">
              <a:solidFill>
                <a:srgbClr val="C00000"/>
              </a:solidFill>
            </a:endParaRPr>
          </a:p>
        </p:txBody>
      </p:sp>
      <p:sp>
        <p:nvSpPr>
          <p:cNvPr id="18" name="Rectangle 17"/>
          <p:cNvSpPr/>
          <p:nvPr/>
        </p:nvSpPr>
        <p:spPr>
          <a:xfrm>
            <a:off x="10908291" y="5301207"/>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0955357" y="5960792"/>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6" descr="Book Generic Mixed icon">
            <a:extLst>
              <a:ext uri="{FF2B5EF4-FFF2-40B4-BE49-F238E27FC236}">
                <a16:creationId xmlns:a16="http://schemas.microsoft.com/office/drawing/2014/main" id="{7C1C6930-1851-A6C3-88ED-EA5FBDAAE7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9745" y="1210061"/>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3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2822599022"/>
              </p:ext>
            </p:extLst>
          </p:nvPr>
        </p:nvGraphicFramePr>
        <p:xfrm>
          <a:off x="689308" y="2298134"/>
          <a:ext cx="10801200" cy="3953222"/>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produce well </a:t>
                      </a:r>
                      <a:r>
                        <a:rPr lang="en-US" sz="2400" kern="1400" dirty="0" err="1">
                          <a:ln>
                            <a:noFill/>
                          </a:ln>
                          <a:solidFill>
                            <a:srgbClr val="000000"/>
                          </a:solidFill>
                          <a:effectLst/>
                          <a:latin typeface="Calibri "/>
                        </a:rPr>
                        <a:t>organised</a:t>
                      </a:r>
                      <a:r>
                        <a:rPr lang="en-US" sz="2400" kern="1400" dirty="0">
                          <a:ln>
                            <a:noFill/>
                          </a:ln>
                          <a:solidFill>
                            <a:srgbClr val="000000"/>
                          </a:solidFill>
                          <a:effectLst/>
                          <a:latin typeface="Calibri "/>
                        </a:rPr>
                        <a:t> and comprehensive notes for upcoming Listening Portfolio tasks</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3">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1.1-1.6</a:t>
                      </a:r>
                    </a:p>
                    <a:p>
                      <a:pPr marR="0" indent="0" algn="ctr" rtl="0">
                        <a:lnSpc>
                          <a:spcPct val="107000"/>
                        </a:lnSpc>
                        <a:spcBef>
                          <a:spcPts val="0"/>
                        </a:spcBef>
                        <a:spcAft>
                          <a:spcPts val="0"/>
                        </a:spcAft>
                      </a:pPr>
                      <a:r>
                        <a:rPr lang="en-US" sz="2400" kern="1400" dirty="0">
                          <a:ln>
                            <a:noFill/>
                          </a:ln>
                          <a:solidFill>
                            <a:schemeClr val="tx1"/>
                          </a:solidFill>
                          <a:effectLst/>
                          <a:latin typeface="Calibri "/>
                        </a:rPr>
                        <a:t>2.7</a:t>
                      </a:r>
                    </a:p>
                    <a:p>
                      <a:pPr marR="0" indent="0" algn="ctr" rtl="0">
                        <a:lnSpc>
                          <a:spcPct val="107000"/>
                        </a:lnSpc>
                        <a:spcBef>
                          <a:spcPts val="0"/>
                        </a:spcBef>
                        <a:spcAft>
                          <a:spcPts val="0"/>
                        </a:spcAft>
                      </a:pPr>
                      <a:r>
                        <a:rPr lang="en-US" sz="2400" kern="1400" dirty="0">
                          <a:ln>
                            <a:noFill/>
                          </a:ln>
                          <a:solidFill>
                            <a:schemeClr val="tx1"/>
                          </a:solidFill>
                          <a:effectLst/>
                          <a:latin typeface="Calibri "/>
                        </a:rPr>
                        <a:t>3.1</a:t>
                      </a:r>
                    </a:p>
                    <a:p>
                      <a:pPr marR="0" indent="0" algn="ctr" rtl="0">
                        <a:lnSpc>
                          <a:spcPct val="107000"/>
                        </a:lnSpc>
                        <a:spcBef>
                          <a:spcPts val="0"/>
                        </a:spcBef>
                        <a:spcAft>
                          <a:spcPts val="0"/>
                        </a:spcAft>
                      </a:pPr>
                      <a:r>
                        <a:rPr lang="en-US" sz="2400" kern="1400" dirty="0">
                          <a:ln>
                            <a:noFill/>
                          </a:ln>
                          <a:solidFill>
                            <a:schemeClr val="tx1"/>
                          </a:solidFill>
                          <a:effectLst/>
                          <a:latin typeface="Calibri "/>
                        </a:rPr>
                        <a:t>3.3</a:t>
                      </a:r>
                    </a:p>
                    <a:p>
                      <a:pPr marR="0" indent="0" algn="ctr" rtl="0">
                        <a:lnSpc>
                          <a:spcPct val="107000"/>
                        </a:lnSpc>
                        <a:spcBef>
                          <a:spcPts val="0"/>
                        </a:spcBef>
                        <a:spcAft>
                          <a:spcPts val="0"/>
                        </a:spcAft>
                      </a:pPr>
                      <a:r>
                        <a:rPr lang="en-US" sz="2400" kern="1400" dirty="0">
                          <a:ln>
                            <a:noFill/>
                          </a:ln>
                          <a:solidFill>
                            <a:schemeClr val="tx1"/>
                          </a:solidFill>
                          <a:effectLst/>
                          <a:latin typeface="Calibri "/>
                        </a:rPr>
                        <a:t>3.5</a:t>
                      </a:r>
                    </a:p>
                    <a:p>
                      <a:pPr marR="0" indent="0" algn="ctr" rtl="0">
                        <a:lnSpc>
                          <a:spcPct val="107000"/>
                        </a:lnSpc>
                        <a:spcBef>
                          <a:spcPts val="0"/>
                        </a:spcBef>
                        <a:spcAft>
                          <a:spcPts val="0"/>
                        </a:spcAft>
                      </a:pPr>
                      <a:r>
                        <a:rPr lang="en-US" sz="2400" kern="1400" dirty="0">
                          <a:ln>
                            <a:noFill/>
                          </a:ln>
                          <a:solidFill>
                            <a:schemeClr val="tx1"/>
                          </a:solidFill>
                          <a:effectLst/>
                          <a:latin typeface="Calibri "/>
                        </a:rPr>
                        <a:t>4.1</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err="1">
                          <a:ln>
                            <a:noFill/>
                          </a:ln>
                          <a:solidFill>
                            <a:srgbClr val="000000"/>
                          </a:solidFill>
                          <a:effectLst/>
                          <a:latin typeface="Calibri "/>
                        </a:rPr>
                        <a:t>recognise</a:t>
                      </a:r>
                      <a:r>
                        <a:rPr lang="en-US" sz="2400" kern="1400" dirty="0">
                          <a:ln>
                            <a:noFill/>
                          </a:ln>
                          <a:solidFill>
                            <a:srgbClr val="000000"/>
                          </a:solidFill>
                          <a:effectLst/>
                          <a:latin typeface="Calibri "/>
                        </a:rPr>
                        <a:t> when a lecturer moves from one main point to another</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use information from different sources to support ideas in a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05517671"/>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2153312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7" y="279885"/>
            <a:ext cx="9115341"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Details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Content Placeholder 2"/>
          <p:cNvSpPr txBox="1">
            <a:spLocks/>
          </p:cNvSpPr>
          <p:nvPr/>
        </p:nvSpPr>
        <p:spPr>
          <a:xfrm>
            <a:off x="212924" y="925855"/>
            <a:ext cx="11470021" cy="96244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Work with a partner. Take turns to choose a number from the table below for your partner. When your partner gives you a number, make sentences based on information from the lecture. Check the box on the right when each number is complete.</a:t>
            </a:r>
          </a:p>
        </p:txBody>
      </p:sp>
      <p:graphicFrame>
        <p:nvGraphicFramePr>
          <p:cNvPr id="2" name="Table 1"/>
          <p:cNvGraphicFramePr>
            <a:graphicFrameLocks noGrp="1"/>
          </p:cNvGraphicFramePr>
          <p:nvPr>
            <p:extLst>
              <p:ext uri="{D42A27DB-BD31-4B8C-83A1-F6EECF244321}">
                <p14:modId xmlns:p14="http://schemas.microsoft.com/office/powerpoint/2010/main" val="136027608"/>
              </p:ext>
            </p:extLst>
          </p:nvPr>
        </p:nvGraphicFramePr>
        <p:xfrm>
          <a:off x="335360" y="2097360"/>
          <a:ext cx="11089232" cy="4572000"/>
        </p:xfrm>
        <a:graphic>
          <a:graphicData uri="http://schemas.openxmlformats.org/drawingml/2006/table">
            <a:tbl>
              <a:tblPr firstRow="1" firstCol="1" bandRow="1">
                <a:tableStyleId>{2D5ABB26-0587-4C30-8999-92F81FD0307C}</a:tableStyleId>
              </a:tblPr>
              <a:tblGrid>
                <a:gridCol w="1075937">
                  <a:extLst>
                    <a:ext uri="{9D8B030D-6E8A-4147-A177-3AD203B41FA5}">
                      <a16:colId xmlns:a16="http://schemas.microsoft.com/office/drawing/2014/main" val="3940778813"/>
                    </a:ext>
                  </a:extLst>
                </a:gridCol>
                <a:gridCol w="9437231">
                  <a:extLst>
                    <a:ext uri="{9D8B030D-6E8A-4147-A177-3AD203B41FA5}">
                      <a16:colId xmlns:a16="http://schemas.microsoft.com/office/drawing/2014/main" val="676754933"/>
                    </a:ext>
                  </a:extLst>
                </a:gridCol>
                <a:gridCol w="576064">
                  <a:extLst>
                    <a:ext uri="{9D8B030D-6E8A-4147-A177-3AD203B41FA5}">
                      <a16:colId xmlns:a16="http://schemas.microsoft.com/office/drawing/2014/main" val="2913285211"/>
                    </a:ext>
                  </a:extLst>
                </a:gridCol>
              </a:tblGrid>
              <a:tr h="457200">
                <a:tc>
                  <a:txBody>
                    <a:bodyPr/>
                    <a:lstStyle/>
                    <a:p>
                      <a:pPr algn="ctr">
                        <a:lnSpc>
                          <a:spcPct val="107000"/>
                        </a:lnSpc>
                        <a:spcBef>
                          <a:spcPts val="600"/>
                        </a:spcBef>
                        <a:spcAft>
                          <a:spcPts val="600"/>
                        </a:spcAft>
                      </a:pPr>
                      <a:r>
                        <a:rPr lang="en-US" sz="2400" dirty="0">
                          <a:effectLst/>
                        </a:rPr>
                        <a:t>1</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latin typeface="Calibri" panose="020F0502020204030204" pitchFamily="34" charset="0"/>
                          <a:ea typeface="DengXian"/>
                          <a:cs typeface="Times New Roman" panose="02020603050405020304" pitchFamily="18" charset="0"/>
                        </a:rPr>
                        <a:t>a </a:t>
                      </a:r>
                      <a:r>
                        <a:rPr lang="en-US" sz="2400" b="1" dirty="0">
                          <a:effectLst/>
                          <a:latin typeface="Calibri" panose="020F0502020204030204" pitchFamily="34" charset="0"/>
                          <a:ea typeface="DengXian"/>
                          <a:cs typeface="Times New Roman" panose="02020603050405020304" pitchFamily="18" charset="0"/>
                        </a:rPr>
                        <a:t>definition</a:t>
                      </a:r>
                      <a:r>
                        <a:rPr lang="en-US" sz="2400" dirty="0">
                          <a:effectLst/>
                          <a:latin typeface="Calibri" panose="020F0502020204030204" pitchFamily="34" charset="0"/>
                          <a:ea typeface="DengXian"/>
                          <a:cs typeface="Times New Roman" panose="02020603050405020304" pitchFamily="18" charset="0"/>
                        </a:rPr>
                        <a:t> of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1695676"/>
                  </a:ext>
                </a:extLst>
              </a:tr>
              <a:tr h="457200">
                <a:tc>
                  <a:txBody>
                    <a:bodyPr/>
                    <a:lstStyle/>
                    <a:p>
                      <a:pPr algn="ctr">
                        <a:lnSpc>
                          <a:spcPct val="107000"/>
                        </a:lnSpc>
                        <a:spcBef>
                          <a:spcPts val="600"/>
                        </a:spcBef>
                        <a:spcAft>
                          <a:spcPts val="600"/>
                        </a:spcAft>
                      </a:pPr>
                      <a:r>
                        <a:rPr lang="en-US" sz="2400" dirty="0">
                          <a:effectLst/>
                        </a:rPr>
                        <a:t>2</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rPr>
                        <a:t>one example</a:t>
                      </a:r>
                      <a:r>
                        <a:rPr lang="en-US" sz="2400" baseline="0" dirty="0">
                          <a:effectLst/>
                        </a:rPr>
                        <a:t> of </a:t>
                      </a:r>
                      <a:r>
                        <a:rPr lang="en-US" sz="2400" b="1" dirty="0">
                          <a:effectLst/>
                        </a:rPr>
                        <a:t>mental symptoms </a:t>
                      </a:r>
                      <a:r>
                        <a:rPr lang="en-US" sz="2400" dirty="0">
                          <a:effectLst/>
                        </a:rPr>
                        <a:t>of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8526949"/>
                  </a:ext>
                </a:extLst>
              </a:tr>
              <a:tr h="457200">
                <a:tc>
                  <a:txBody>
                    <a:bodyPr/>
                    <a:lstStyle/>
                    <a:p>
                      <a:pPr algn="ctr">
                        <a:lnSpc>
                          <a:spcPct val="107000"/>
                        </a:lnSpc>
                        <a:spcBef>
                          <a:spcPts val="600"/>
                        </a:spcBef>
                        <a:spcAft>
                          <a:spcPts val="600"/>
                        </a:spcAft>
                      </a:pPr>
                      <a:r>
                        <a:rPr lang="en-US" sz="2400">
                          <a:effectLst/>
                        </a:rPr>
                        <a:t>3</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rPr>
                        <a:t>one example of </a:t>
                      </a:r>
                      <a:r>
                        <a:rPr lang="en-US" sz="2400" b="1" dirty="0" err="1">
                          <a:effectLst/>
                        </a:rPr>
                        <a:t>behavioural</a:t>
                      </a:r>
                      <a:r>
                        <a:rPr lang="en-US" sz="2400" b="1" dirty="0">
                          <a:effectLst/>
                        </a:rPr>
                        <a:t> symptoms</a:t>
                      </a:r>
                      <a:r>
                        <a:rPr lang="en-US" sz="2400" b="1" baseline="0" dirty="0">
                          <a:effectLst/>
                        </a:rPr>
                        <a:t> </a:t>
                      </a:r>
                      <a:r>
                        <a:rPr lang="en-US" sz="2400" baseline="0" dirty="0">
                          <a:effectLst/>
                        </a:rPr>
                        <a:t>of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5829114"/>
                  </a:ext>
                </a:extLst>
              </a:tr>
              <a:tr h="457200">
                <a:tc>
                  <a:txBody>
                    <a:bodyPr/>
                    <a:lstStyle/>
                    <a:p>
                      <a:pPr algn="ctr">
                        <a:lnSpc>
                          <a:spcPct val="107000"/>
                        </a:lnSpc>
                        <a:spcBef>
                          <a:spcPts val="600"/>
                        </a:spcBef>
                        <a:spcAft>
                          <a:spcPts val="600"/>
                        </a:spcAft>
                      </a:pPr>
                      <a:r>
                        <a:rPr lang="en-US" sz="2400">
                          <a:effectLst/>
                        </a:rPr>
                        <a:t>4</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rPr>
                        <a:t>one example of </a:t>
                      </a:r>
                      <a:r>
                        <a:rPr lang="en-US" sz="2400" b="1" dirty="0">
                          <a:effectLst/>
                        </a:rPr>
                        <a:t>physical symptoms </a:t>
                      </a:r>
                      <a:r>
                        <a:rPr lang="en-US" sz="2400" dirty="0">
                          <a:effectLst/>
                        </a:rPr>
                        <a:t>of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454694"/>
                  </a:ext>
                </a:extLst>
              </a:tr>
              <a:tr h="457200">
                <a:tc>
                  <a:txBody>
                    <a:bodyPr/>
                    <a:lstStyle/>
                    <a:p>
                      <a:pPr algn="ctr">
                        <a:lnSpc>
                          <a:spcPct val="107000"/>
                        </a:lnSpc>
                        <a:spcBef>
                          <a:spcPts val="600"/>
                        </a:spcBef>
                        <a:spcAft>
                          <a:spcPts val="600"/>
                        </a:spcAft>
                      </a:pPr>
                      <a:r>
                        <a:rPr lang="en-US" sz="2400">
                          <a:effectLst/>
                        </a:rPr>
                        <a:t>5</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rPr>
                        <a:t>one example of </a:t>
                      </a:r>
                      <a:r>
                        <a:rPr lang="en-US" sz="2400" b="1" dirty="0">
                          <a:effectLst/>
                        </a:rPr>
                        <a:t>internal factors</a:t>
                      </a:r>
                      <a:r>
                        <a:rPr lang="en-US" sz="2400" b="1" baseline="0" dirty="0">
                          <a:effectLst/>
                        </a:rPr>
                        <a:t> </a:t>
                      </a:r>
                      <a:r>
                        <a:rPr lang="en-US" sz="2400" baseline="0" dirty="0">
                          <a:effectLst/>
                        </a:rPr>
                        <a:t>leading to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273321"/>
                  </a:ext>
                </a:extLst>
              </a:tr>
              <a:tr h="457200">
                <a:tc>
                  <a:txBody>
                    <a:bodyPr/>
                    <a:lstStyle/>
                    <a:p>
                      <a:pPr algn="ctr">
                        <a:lnSpc>
                          <a:spcPct val="107000"/>
                        </a:lnSpc>
                        <a:spcBef>
                          <a:spcPts val="600"/>
                        </a:spcBef>
                        <a:spcAft>
                          <a:spcPts val="600"/>
                        </a:spcAft>
                      </a:pPr>
                      <a:r>
                        <a:rPr lang="en-US" sz="2400">
                          <a:effectLst/>
                        </a:rPr>
                        <a:t>6</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rPr>
                        <a:t>one example of </a:t>
                      </a:r>
                      <a:r>
                        <a:rPr lang="en-US" sz="2400" b="1" dirty="0">
                          <a:effectLst/>
                        </a:rPr>
                        <a:t>external factors</a:t>
                      </a:r>
                      <a:r>
                        <a:rPr lang="en-US" sz="2400" b="1" baseline="0" dirty="0">
                          <a:effectLst/>
                        </a:rPr>
                        <a:t> </a:t>
                      </a:r>
                      <a:r>
                        <a:rPr lang="en-US" sz="2400" baseline="0" dirty="0">
                          <a:effectLst/>
                        </a:rPr>
                        <a:t>leading to 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024882"/>
                  </a:ext>
                </a:extLst>
              </a:tr>
              <a:tr h="457200">
                <a:tc>
                  <a:txBody>
                    <a:bodyPr/>
                    <a:lstStyle/>
                    <a:p>
                      <a:pPr algn="ctr">
                        <a:lnSpc>
                          <a:spcPct val="107000"/>
                        </a:lnSpc>
                        <a:spcBef>
                          <a:spcPts val="600"/>
                        </a:spcBef>
                        <a:spcAft>
                          <a:spcPts val="600"/>
                        </a:spcAft>
                      </a:pPr>
                      <a:r>
                        <a:rPr lang="en-US" sz="2400">
                          <a:effectLst/>
                        </a:rPr>
                        <a:t>7</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rPr>
                        <a:t>the </a:t>
                      </a:r>
                      <a:r>
                        <a:rPr lang="en-US" sz="2400" b="1" dirty="0">
                          <a:effectLst/>
                        </a:rPr>
                        <a:t>first way to alleviate</a:t>
                      </a:r>
                      <a:r>
                        <a:rPr lang="en-US" sz="2400" b="1" baseline="0" dirty="0">
                          <a:effectLst/>
                        </a:rPr>
                        <a:t> </a:t>
                      </a:r>
                      <a:r>
                        <a:rPr lang="en-US" sz="2400" dirty="0">
                          <a:effectLst/>
                        </a:rPr>
                        <a:t>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0466247"/>
                  </a:ext>
                </a:extLst>
              </a:tr>
              <a:tr h="457200">
                <a:tc>
                  <a:txBody>
                    <a:bodyPr/>
                    <a:lstStyle/>
                    <a:p>
                      <a:pPr algn="ctr">
                        <a:lnSpc>
                          <a:spcPct val="107000"/>
                        </a:lnSpc>
                        <a:spcBef>
                          <a:spcPts val="600"/>
                        </a:spcBef>
                        <a:spcAft>
                          <a:spcPts val="600"/>
                        </a:spcAft>
                      </a:pPr>
                      <a:r>
                        <a:rPr lang="en-US" sz="2400">
                          <a:effectLst/>
                        </a:rPr>
                        <a:t>8</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latin typeface="Calibri" panose="020F0502020204030204" pitchFamily="34" charset="0"/>
                          <a:ea typeface="DengXian"/>
                          <a:cs typeface="Times New Roman" panose="02020603050405020304" pitchFamily="18" charset="0"/>
                        </a:rPr>
                        <a:t>the</a:t>
                      </a:r>
                      <a:r>
                        <a:rPr lang="en-US" sz="2400" baseline="0" dirty="0">
                          <a:effectLst/>
                          <a:latin typeface="Calibri" panose="020F0502020204030204" pitchFamily="34" charset="0"/>
                          <a:ea typeface="DengXian"/>
                          <a:cs typeface="Times New Roman" panose="02020603050405020304" pitchFamily="18" charset="0"/>
                        </a:rPr>
                        <a:t> </a:t>
                      </a:r>
                      <a:r>
                        <a:rPr lang="en-US" sz="2400" b="1" baseline="0" dirty="0">
                          <a:effectLst/>
                          <a:latin typeface="Calibri" panose="020F0502020204030204" pitchFamily="34" charset="0"/>
                          <a:ea typeface="DengXian"/>
                          <a:cs typeface="Times New Roman" panose="02020603050405020304" pitchFamily="18" charset="0"/>
                        </a:rPr>
                        <a:t>second way to alleviate </a:t>
                      </a:r>
                      <a:r>
                        <a:rPr lang="en-US" sz="2400" baseline="0" dirty="0">
                          <a:effectLst/>
                          <a:latin typeface="Calibri" panose="020F0502020204030204" pitchFamily="34" charset="0"/>
                          <a:ea typeface="DengXian"/>
                          <a:cs typeface="Times New Roman" panose="02020603050405020304" pitchFamily="18" charset="0"/>
                        </a:rPr>
                        <a:t>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2402959"/>
                  </a:ext>
                </a:extLst>
              </a:tr>
              <a:tr h="457200">
                <a:tc>
                  <a:txBody>
                    <a:bodyPr/>
                    <a:lstStyle/>
                    <a:p>
                      <a:pPr algn="ctr">
                        <a:lnSpc>
                          <a:spcPct val="107000"/>
                        </a:lnSpc>
                        <a:spcBef>
                          <a:spcPts val="600"/>
                        </a:spcBef>
                        <a:spcAft>
                          <a:spcPts val="600"/>
                        </a:spcAft>
                      </a:pPr>
                      <a:r>
                        <a:rPr lang="en-US" sz="2400">
                          <a:effectLst/>
                        </a:rPr>
                        <a:t>9</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latin typeface="Calibri" panose="020F0502020204030204" pitchFamily="34" charset="0"/>
                          <a:ea typeface="DengXian"/>
                          <a:cs typeface="Times New Roman" panose="02020603050405020304" pitchFamily="18" charset="0"/>
                        </a:rPr>
                        <a:t>the</a:t>
                      </a:r>
                      <a:r>
                        <a:rPr lang="en-US" sz="2400" baseline="0" dirty="0">
                          <a:effectLst/>
                          <a:latin typeface="Calibri" panose="020F0502020204030204" pitchFamily="34" charset="0"/>
                          <a:ea typeface="DengXian"/>
                          <a:cs typeface="Times New Roman" panose="02020603050405020304" pitchFamily="18" charset="0"/>
                        </a:rPr>
                        <a:t> </a:t>
                      </a:r>
                      <a:r>
                        <a:rPr lang="en-US" sz="2400" b="1" baseline="0" dirty="0">
                          <a:effectLst/>
                          <a:latin typeface="Calibri" panose="020F0502020204030204" pitchFamily="34" charset="0"/>
                          <a:ea typeface="DengXian"/>
                          <a:cs typeface="Times New Roman" panose="02020603050405020304" pitchFamily="18" charset="0"/>
                        </a:rPr>
                        <a:t>third way to alleviate </a:t>
                      </a:r>
                      <a:r>
                        <a:rPr lang="en-US" sz="2400" baseline="0" dirty="0">
                          <a:effectLst/>
                          <a:latin typeface="Calibri" panose="020F0502020204030204" pitchFamily="34" charset="0"/>
                          <a:ea typeface="DengXian"/>
                          <a:cs typeface="Times New Roman" panose="02020603050405020304" pitchFamily="18" charset="0"/>
                        </a:rPr>
                        <a:t>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a:effectLst/>
                        </a:rPr>
                        <a:t> </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669140"/>
                  </a:ext>
                </a:extLst>
              </a:tr>
              <a:tr h="457200">
                <a:tc>
                  <a:txBody>
                    <a:bodyPr/>
                    <a:lstStyle/>
                    <a:p>
                      <a:pPr algn="ctr">
                        <a:lnSpc>
                          <a:spcPct val="107000"/>
                        </a:lnSpc>
                        <a:spcBef>
                          <a:spcPts val="600"/>
                        </a:spcBef>
                        <a:spcAft>
                          <a:spcPts val="600"/>
                        </a:spcAft>
                      </a:pPr>
                      <a:r>
                        <a:rPr lang="en-US" sz="2400">
                          <a:effectLst/>
                        </a:rPr>
                        <a:t>10</a:t>
                      </a:r>
                      <a:endParaRPr lang="en-GB" sz="240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7000"/>
                        </a:lnSpc>
                        <a:spcBef>
                          <a:spcPts val="600"/>
                        </a:spcBef>
                        <a:spcAft>
                          <a:spcPts val="600"/>
                        </a:spcAft>
                      </a:pPr>
                      <a:r>
                        <a:rPr lang="en-US" sz="2400" dirty="0">
                          <a:effectLst/>
                          <a:latin typeface="Calibri" panose="020F0502020204030204" pitchFamily="34" charset="0"/>
                          <a:ea typeface="DengXian"/>
                          <a:cs typeface="Times New Roman" panose="02020603050405020304" pitchFamily="18" charset="0"/>
                        </a:rPr>
                        <a:t>the</a:t>
                      </a:r>
                      <a:r>
                        <a:rPr lang="en-US" sz="2400" baseline="0" dirty="0">
                          <a:effectLst/>
                          <a:latin typeface="Calibri" panose="020F0502020204030204" pitchFamily="34" charset="0"/>
                          <a:ea typeface="DengXian"/>
                          <a:cs typeface="Times New Roman" panose="02020603050405020304" pitchFamily="18" charset="0"/>
                        </a:rPr>
                        <a:t> </a:t>
                      </a:r>
                      <a:r>
                        <a:rPr lang="en-US" sz="2400" b="1" baseline="0" dirty="0">
                          <a:effectLst/>
                          <a:latin typeface="Calibri" panose="020F0502020204030204" pitchFamily="34" charset="0"/>
                          <a:ea typeface="DengXian"/>
                          <a:cs typeface="Times New Roman" panose="02020603050405020304" pitchFamily="18" charset="0"/>
                        </a:rPr>
                        <a:t>fourth way to alleviate </a:t>
                      </a:r>
                      <a:r>
                        <a:rPr lang="en-US" sz="2400" baseline="0" dirty="0">
                          <a:effectLst/>
                          <a:latin typeface="Calibri" panose="020F0502020204030204" pitchFamily="34" charset="0"/>
                          <a:ea typeface="DengXian"/>
                          <a:cs typeface="Times New Roman" panose="02020603050405020304" pitchFamily="18" charset="0"/>
                        </a:rPr>
                        <a:t>stress</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lnSpc>
                          <a:spcPct val="107000"/>
                        </a:lnSpc>
                        <a:spcBef>
                          <a:spcPts val="600"/>
                        </a:spcBef>
                        <a:spcAft>
                          <a:spcPts val="600"/>
                        </a:spcAft>
                      </a:pPr>
                      <a:r>
                        <a:rPr lang="en-US" sz="2400" dirty="0">
                          <a:effectLst/>
                        </a:rPr>
                        <a:t> </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1550313"/>
                  </a:ext>
                </a:extLst>
              </a:tr>
            </a:tbl>
          </a:graphicData>
        </a:graphic>
      </p:graphicFrame>
      <p:pic>
        <p:nvPicPr>
          <p:cNvPr id="3" name="Picture 6" descr="Book Generic Mixed icon">
            <a:extLst>
              <a:ext uri="{FF2B5EF4-FFF2-40B4-BE49-F238E27FC236}">
                <a16:creationId xmlns:a16="http://schemas.microsoft.com/office/drawing/2014/main" id="{1E66F4B6-D2B2-1E76-C775-DA3A02BBF2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6400" y="5570794"/>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56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7" y="279885"/>
            <a:ext cx="9115341"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Details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Content Placeholder 2"/>
          <p:cNvSpPr txBox="1">
            <a:spLocks/>
          </p:cNvSpPr>
          <p:nvPr/>
        </p:nvSpPr>
        <p:spPr>
          <a:xfrm>
            <a:off x="191344" y="980728"/>
            <a:ext cx="11809312" cy="576064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solidFill>
                  <a:srgbClr val="C00000"/>
                </a:solidFill>
              </a:rPr>
              <a:t>Suggested sentences:</a:t>
            </a:r>
          </a:p>
          <a:p>
            <a:pPr marL="342900" indent="-342900">
              <a:buAutoNum type="arabicPeriod"/>
            </a:pPr>
            <a:r>
              <a:rPr lang="en-US" sz="2000" b="1" dirty="0">
                <a:solidFill>
                  <a:srgbClr val="C00000"/>
                </a:solidFill>
              </a:rPr>
              <a:t>Stress is</a:t>
            </a:r>
            <a:r>
              <a:rPr lang="en-US" sz="2000" dirty="0">
                <a:solidFill>
                  <a:srgbClr val="C00000"/>
                </a:solidFill>
              </a:rPr>
              <a:t> the body’s way of dealing with dangerous situations. </a:t>
            </a:r>
          </a:p>
          <a:p>
            <a:pPr marL="342900" indent="-342900">
              <a:buAutoNum type="arabicPeriod"/>
            </a:pPr>
            <a:r>
              <a:rPr lang="en-US" sz="2000" b="1" dirty="0">
                <a:solidFill>
                  <a:srgbClr val="C00000"/>
                </a:solidFill>
              </a:rPr>
              <a:t>One example of mental symptoms of stress is </a:t>
            </a:r>
            <a:r>
              <a:rPr lang="en-US" sz="2000" dirty="0">
                <a:solidFill>
                  <a:srgbClr val="C00000"/>
                </a:solidFill>
              </a:rPr>
              <a:t>worrying/ being overwhelmed/ difficulty concentrating/ forgetfulness.</a:t>
            </a:r>
          </a:p>
          <a:p>
            <a:pPr marL="342900" indent="-342900">
              <a:buAutoNum type="arabicPeriod"/>
            </a:pPr>
            <a:r>
              <a:rPr lang="en-US" sz="2000" b="1" dirty="0">
                <a:solidFill>
                  <a:srgbClr val="C00000"/>
                </a:solidFill>
              </a:rPr>
              <a:t>One example of </a:t>
            </a:r>
            <a:r>
              <a:rPr lang="en-US" sz="2000" b="1" dirty="0" err="1">
                <a:solidFill>
                  <a:srgbClr val="C00000"/>
                </a:solidFill>
              </a:rPr>
              <a:t>behavioural</a:t>
            </a:r>
            <a:r>
              <a:rPr lang="en-US" sz="2000" b="1" dirty="0">
                <a:solidFill>
                  <a:srgbClr val="C00000"/>
                </a:solidFill>
              </a:rPr>
              <a:t> symptoms of stress is</a:t>
            </a:r>
            <a:r>
              <a:rPr lang="en-US" sz="2000" dirty="0">
                <a:solidFill>
                  <a:srgbClr val="C00000"/>
                </a:solidFill>
              </a:rPr>
              <a:t> not sleeping/ not eating well/ being less patient/ avoiding people.</a:t>
            </a:r>
          </a:p>
          <a:p>
            <a:pPr marL="342900" indent="-342900">
              <a:buAutoNum type="arabicPeriod"/>
            </a:pPr>
            <a:r>
              <a:rPr lang="en-US" sz="2000" b="1" dirty="0">
                <a:solidFill>
                  <a:srgbClr val="C00000"/>
                </a:solidFill>
              </a:rPr>
              <a:t>One example of physical symptoms of stress is </a:t>
            </a:r>
            <a:r>
              <a:rPr lang="en-US" sz="2000" dirty="0">
                <a:solidFill>
                  <a:srgbClr val="C00000"/>
                </a:solidFill>
              </a:rPr>
              <a:t>headaches/ muscle tension/ having an upset stomach/ being sick.</a:t>
            </a:r>
          </a:p>
          <a:p>
            <a:pPr marL="342900" indent="-342900">
              <a:buAutoNum type="arabicPeriod"/>
            </a:pPr>
            <a:r>
              <a:rPr lang="en-US" sz="2000" b="1" dirty="0">
                <a:solidFill>
                  <a:srgbClr val="C00000"/>
                </a:solidFill>
              </a:rPr>
              <a:t>One example of internal factors leading to stress is</a:t>
            </a:r>
            <a:r>
              <a:rPr lang="en-US" sz="2000" dirty="0">
                <a:solidFill>
                  <a:srgbClr val="C00000"/>
                </a:solidFill>
              </a:rPr>
              <a:t> focusing on negative news/ having unrealistic expectations.</a:t>
            </a:r>
          </a:p>
          <a:p>
            <a:pPr marL="342900" indent="-342900">
              <a:buAutoNum type="arabicPeriod"/>
            </a:pPr>
            <a:r>
              <a:rPr lang="en-US" sz="2000" b="1" dirty="0">
                <a:solidFill>
                  <a:srgbClr val="C00000"/>
                </a:solidFill>
              </a:rPr>
              <a:t>One example of external factors leading to stress is</a:t>
            </a:r>
            <a:r>
              <a:rPr lang="en-US" sz="2000" dirty="0">
                <a:solidFill>
                  <a:srgbClr val="C00000"/>
                </a:solidFill>
              </a:rPr>
              <a:t> amount of work/ fear of failing/ certain assignment types.</a:t>
            </a:r>
          </a:p>
          <a:p>
            <a:pPr marL="342900" indent="-342900">
              <a:buAutoNum type="arabicPeriod"/>
            </a:pPr>
            <a:r>
              <a:rPr lang="en-US" sz="2000" b="1" dirty="0">
                <a:solidFill>
                  <a:srgbClr val="C00000"/>
                </a:solidFill>
              </a:rPr>
              <a:t>The first way to alleviate stress is </a:t>
            </a:r>
            <a:r>
              <a:rPr lang="en-US" sz="2000" dirty="0">
                <a:solidFill>
                  <a:srgbClr val="C00000"/>
                </a:solidFill>
              </a:rPr>
              <a:t>exercise (2-3 sessions of vigorous exercise a week).</a:t>
            </a:r>
          </a:p>
          <a:p>
            <a:pPr marL="342900" indent="-342900">
              <a:buFont typeface="Arial" panose="020B0604020202020204" pitchFamily="34" charset="0"/>
              <a:buAutoNum type="arabicPeriod"/>
            </a:pPr>
            <a:r>
              <a:rPr lang="en-US" sz="2000" b="1" dirty="0">
                <a:solidFill>
                  <a:srgbClr val="C00000"/>
                </a:solidFill>
              </a:rPr>
              <a:t>The second way to alleviate stress is </a:t>
            </a:r>
            <a:r>
              <a:rPr lang="en-US" sz="2000" dirty="0">
                <a:solidFill>
                  <a:srgbClr val="C00000"/>
                </a:solidFill>
              </a:rPr>
              <a:t>talking to people (other students or people at home).</a:t>
            </a:r>
          </a:p>
          <a:p>
            <a:pPr marL="342900" indent="-342900">
              <a:buFont typeface="Arial" panose="020B0604020202020204" pitchFamily="34" charset="0"/>
              <a:buAutoNum type="arabicPeriod"/>
            </a:pPr>
            <a:r>
              <a:rPr lang="en-US" sz="2000" b="1" dirty="0">
                <a:solidFill>
                  <a:srgbClr val="C00000"/>
                </a:solidFill>
              </a:rPr>
              <a:t>The third way to alleviate stress is </a:t>
            </a:r>
            <a:r>
              <a:rPr lang="en-US" sz="2000" dirty="0">
                <a:solidFill>
                  <a:srgbClr val="C00000"/>
                </a:solidFill>
              </a:rPr>
              <a:t>time management (</a:t>
            </a:r>
            <a:r>
              <a:rPr lang="en-US" sz="2000" dirty="0" err="1">
                <a:solidFill>
                  <a:srgbClr val="C00000"/>
                </a:solidFill>
              </a:rPr>
              <a:t>prioritise</a:t>
            </a:r>
            <a:r>
              <a:rPr lang="en-US" sz="2000" dirty="0">
                <a:solidFill>
                  <a:srgbClr val="C00000"/>
                </a:solidFill>
              </a:rPr>
              <a:t> and </a:t>
            </a:r>
            <a:r>
              <a:rPr lang="en-US" sz="2000" dirty="0" err="1">
                <a:solidFill>
                  <a:srgbClr val="C00000"/>
                </a:solidFill>
              </a:rPr>
              <a:t>organise</a:t>
            </a:r>
            <a:r>
              <a:rPr lang="en-US" sz="2000" dirty="0">
                <a:solidFill>
                  <a:srgbClr val="C00000"/>
                </a:solidFill>
              </a:rPr>
              <a:t> time).</a:t>
            </a:r>
          </a:p>
          <a:p>
            <a:pPr marL="342900" indent="-342900">
              <a:buFont typeface="Arial" panose="020B0604020202020204" pitchFamily="34" charset="0"/>
              <a:buAutoNum type="arabicPeriod"/>
            </a:pPr>
            <a:r>
              <a:rPr lang="en-US" sz="2000" b="1" dirty="0">
                <a:solidFill>
                  <a:srgbClr val="C00000"/>
                </a:solidFill>
              </a:rPr>
              <a:t>The fourth way to alleviate stress is </a:t>
            </a:r>
            <a:r>
              <a:rPr lang="en-US" sz="2000" dirty="0">
                <a:solidFill>
                  <a:srgbClr val="C00000"/>
                </a:solidFill>
              </a:rPr>
              <a:t>getting enough sleep (wind down before sleep). </a:t>
            </a:r>
            <a:endParaRPr lang="en-US" sz="2000" b="1" dirty="0">
              <a:solidFill>
                <a:srgbClr val="C00000"/>
              </a:solidFill>
            </a:endParaRPr>
          </a:p>
          <a:p>
            <a:pPr marL="342900" indent="-342900">
              <a:buFont typeface="Arial" panose="020B0604020202020204" pitchFamily="34" charset="0"/>
              <a:buAutoNum type="arabicPeriod"/>
            </a:pPr>
            <a:endParaRPr lang="en-US" sz="1800" b="1" dirty="0">
              <a:solidFill>
                <a:srgbClr val="C00000"/>
              </a:solidFill>
            </a:endParaRPr>
          </a:p>
          <a:p>
            <a:pPr marL="342900" indent="-342900">
              <a:buFont typeface="Arial" panose="020B0604020202020204" pitchFamily="34" charset="0"/>
              <a:buAutoNum type="arabicPeriod"/>
            </a:pPr>
            <a:endParaRPr lang="en-US" sz="1800" b="1" dirty="0">
              <a:solidFill>
                <a:srgbClr val="C00000"/>
              </a:solidFill>
            </a:endParaRPr>
          </a:p>
          <a:p>
            <a:pPr marL="342900" indent="-342900">
              <a:buAutoNum type="arabicPeriod"/>
            </a:pPr>
            <a:endParaRPr lang="en-US" sz="1800" b="1" dirty="0">
              <a:solidFill>
                <a:srgbClr val="C00000"/>
              </a:solidFill>
            </a:endParaRPr>
          </a:p>
          <a:p>
            <a:pPr marL="342900" indent="-342900">
              <a:buAutoNum type="arabicPeriod"/>
            </a:pPr>
            <a:endParaRPr lang="en-US" sz="1600" b="1" dirty="0">
              <a:solidFill>
                <a:srgbClr val="C00000"/>
              </a:solidFill>
            </a:endParaRPr>
          </a:p>
        </p:txBody>
      </p:sp>
    </p:spTree>
    <p:extLst>
      <p:ext uri="{BB962C8B-B14F-4D97-AF65-F5344CB8AC3E}">
        <p14:creationId xmlns:p14="http://schemas.microsoft.com/office/powerpoint/2010/main" val="161204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Developing the topic</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4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4512" y="5466928"/>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99705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917" y="1124780"/>
            <a:ext cx="11017224" cy="4968551"/>
          </a:xfrm>
          <a:noFill/>
        </p:spPr>
        <p:txBody>
          <a:bodyPr>
            <a:noAutofit/>
          </a:bodyPr>
          <a:lstStyle/>
          <a:p>
            <a:pPr marL="0" indent="0" fontAlgn="base">
              <a:buNone/>
            </a:pPr>
            <a:endParaRPr lang="en-US" sz="2400" dirty="0"/>
          </a:p>
          <a:p>
            <a:pPr marL="0" indent="0" fontAlgn="base">
              <a:buNone/>
            </a:pPr>
            <a:r>
              <a:rPr lang="en-US" sz="2400" dirty="0"/>
              <a:t>In addition to the advice given in the lecture, it is important to be aware of the support services available to you at UNNC. For homework, you looked at the webpage for UNNC’s </a:t>
            </a:r>
            <a:r>
              <a:rPr lang="en-US" sz="2400" i="1" dirty="0"/>
              <a:t>Health and Wellbeing Centre</a:t>
            </a:r>
            <a:r>
              <a:rPr lang="en-US" sz="2400" dirty="0"/>
              <a:t>.</a:t>
            </a:r>
          </a:p>
          <a:p>
            <a:pPr marL="0" indent="0" fontAlgn="base">
              <a:buNone/>
            </a:pPr>
            <a:endParaRPr lang="en-US" sz="2400" dirty="0"/>
          </a:p>
          <a:p>
            <a:pPr marL="0" indent="0" fontAlgn="base">
              <a:buNone/>
            </a:pPr>
            <a:r>
              <a:rPr lang="en-US" sz="2400" dirty="0"/>
              <a:t>Discuss the following questions in your groups.</a:t>
            </a:r>
          </a:p>
          <a:p>
            <a:pPr marL="0" indent="0" fontAlgn="base">
              <a:buNone/>
            </a:pPr>
            <a:endParaRPr lang="en-US" sz="2400" dirty="0"/>
          </a:p>
          <a:p>
            <a:pPr marL="914400" lvl="1" indent="-457200">
              <a:spcBef>
                <a:spcPts val="600"/>
              </a:spcBef>
              <a:buFont typeface="+mj-lt"/>
              <a:buAutoNum type="arabicPeriod"/>
            </a:pPr>
            <a:r>
              <a:rPr lang="en-US" i="1" kern="1200" dirty="0">
                <a:solidFill>
                  <a:schemeClr val="tx1"/>
                </a:solidFill>
                <a:effectLst/>
                <a:latin typeface="+mn-lt"/>
                <a:ea typeface="+mn-ea"/>
                <a:cs typeface="+mn-cs"/>
              </a:rPr>
              <a:t>How does the </a:t>
            </a:r>
            <a:r>
              <a:rPr lang="en-US" i="1" dirty="0" err="1"/>
              <a:t>centre</a:t>
            </a:r>
            <a:r>
              <a:rPr lang="en-US" i="1" dirty="0"/>
              <a:t> relate to today’s topic and the ideas in the lecture?</a:t>
            </a:r>
          </a:p>
          <a:p>
            <a:pPr marL="914400" lvl="1" indent="-457200">
              <a:spcBef>
                <a:spcPts val="600"/>
              </a:spcBef>
              <a:buFont typeface="+mj-lt"/>
              <a:buAutoNum type="arabicPeriod"/>
            </a:pPr>
            <a:r>
              <a:rPr lang="en-US" i="1" kern="1200" dirty="0">
                <a:solidFill>
                  <a:schemeClr val="tx1"/>
                </a:solidFill>
                <a:effectLst/>
                <a:latin typeface="+mn-lt"/>
                <a:ea typeface="+mn-ea"/>
                <a:cs typeface="+mn-cs"/>
              </a:rPr>
              <a:t>How do the services available contribute to the university’s EDI principles?</a:t>
            </a:r>
          </a:p>
          <a:p>
            <a:pPr marL="914400" lvl="1" indent="-457200">
              <a:spcBef>
                <a:spcPts val="600"/>
              </a:spcBef>
              <a:buFont typeface="+mj-lt"/>
              <a:buAutoNum type="arabicPeriod"/>
            </a:pPr>
            <a:r>
              <a:rPr lang="en-US" i="1" kern="1200" dirty="0">
                <a:solidFill>
                  <a:schemeClr val="tx1"/>
                </a:solidFill>
                <a:effectLst/>
                <a:latin typeface="+mn-lt"/>
                <a:ea typeface="+mn-ea"/>
                <a:cs typeface="+mn-cs"/>
              </a:rPr>
              <a:t>How can we encourage students to use these services when they need them?</a:t>
            </a:r>
          </a:p>
          <a:p>
            <a:pPr marL="0" indent="0" fontAlgn="base">
              <a:buNone/>
            </a:pPr>
            <a:endParaRPr lang="en-GB" sz="2800" dirty="0"/>
          </a:p>
          <a:p>
            <a:pPr marL="0" indent="0" fontAlgn="base">
              <a:buNone/>
            </a:pPr>
            <a:endParaRPr lang="en-GB" sz="2200" dirty="0">
              <a:latin typeface="+mj-lt"/>
            </a:endParaRP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Developing the topic</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 name="Picture 8" descr="Icon&#10;&#10;Description automatically generated">
            <a:extLst>
              <a:ext uri="{FF2B5EF4-FFF2-40B4-BE49-F238E27FC236}">
                <a16:creationId xmlns:a16="http://schemas.microsoft.com/office/drawing/2014/main" id="{4A5841AC-2363-4AE7-A614-C1F1FDC43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60" y="5517232"/>
            <a:ext cx="669589" cy="1083768"/>
          </a:xfrm>
          <a:prstGeom prst="rect">
            <a:avLst/>
          </a:prstGeom>
        </p:spPr>
      </p:pic>
    </p:spTree>
    <p:extLst>
      <p:ext uri="{BB962C8B-B14F-4D97-AF65-F5344CB8AC3E}">
        <p14:creationId xmlns:p14="http://schemas.microsoft.com/office/powerpoint/2010/main" val="3858937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Developing the topic</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 name="Picture 8" descr="A person with the hand on the face&#10;&#10;Description automatically generated with low confidence"/>
          <p:cNvPicPr/>
          <p:nvPr/>
        </p:nvPicPr>
        <p:blipFill rotWithShape="1">
          <a:blip r:embed="rId3">
            <a:extLst>
              <a:ext uri="{28A0092B-C50C-407E-A947-70E740481C1C}">
                <a14:useLocalDpi xmlns:a14="http://schemas.microsoft.com/office/drawing/2010/main" val="0"/>
              </a:ext>
            </a:extLst>
          </a:blip>
          <a:srcRect l="6338" r="31388" b="5918"/>
          <a:stretch/>
        </p:blipFill>
        <p:spPr bwMode="auto">
          <a:xfrm>
            <a:off x="551384" y="1124744"/>
            <a:ext cx="1864995" cy="1882140"/>
          </a:xfrm>
          <a:prstGeom prst="rect">
            <a:avLst/>
          </a:prstGeom>
          <a:noFill/>
          <a:ln>
            <a:noFill/>
          </a:ln>
          <a:extLst>
            <a:ext uri="{53640926-AAD7-44D8-BBD7-CCE9431645EC}">
              <a14:shadowObscured xmlns:a14="http://schemas.microsoft.com/office/drawing/2010/main"/>
            </a:ext>
          </a:extLst>
        </p:spPr>
      </p:pic>
      <p:pic>
        <p:nvPicPr>
          <p:cNvPr id="11" name="Picture 10" descr="A person sitting on a bed with a cat on the chest&#10;&#10;Description automatically generated with low confidence"/>
          <p:cNvPicPr/>
          <p:nvPr/>
        </p:nvPicPr>
        <p:blipFill rotWithShape="1">
          <a:blip r:embed="rId4">
            <a:extLst>
              <a:ext uri="{28A0092B-C50C-407E-A947-70E740481C1C}">
                <a14:useLocalDpi xmlns:a14="http://schemas.microsoft.com/office/drawing/2010/main" val="0"/>
              </a:ext>
            </a:extLst>
          </a:blip>
          <a:srcRect l="34596" r="3700" b="7076"/>
          <a:stretch/>
        </p:blipFill>
        <p:spPr bwMode="auto">
          <a:xfrm>
            <a:off x="3401508" y="1156811"/>
            <a:ext cx="1845945" cy="1859280"/>
          </a:xfrm>
          <a:prstGeom prst="rect">
            <a:avLst/>
          </a:prstGeom>
          <a:noFill/>
          <a:ln>
            <a:noFill/>
          </a:ln>
          <a:extLst>
            <a:ext uri="{53640926-AAD7-44D8-BBD7-CCE9431645EC}">
              <a14:shadowObscured xmlns:a14="http://schemas.microsoft.com/office/drawing/2010/main"/>
            </a:ext>
          </a:extLst>
        </p:spPr>
      </p:pic>
      <p:pic>
        <p:nvPicPr>
          <p:cNvPr id="12" name="Picture 11" descr="A Chinese Woman Looking Stressed Up Over Work. — education, office - Stock  Photo | #212705414"/>
          <p:cNvPicPr/>
          <p:nvPr/>
        </p:nvPicPr>
        <p:blipFill rotWithShape="1">
          <a:blip r:embed="rId5">
            <a:extLst>
              <a:ext uri="{28A0092B-C50C-407E-A947-70E740481C1C}">
                <a14:useLocalDpi xmlns:a14="http://schemas.microsoft.com/office/drawing/2010/main" val="0"/>
              </a:ext>
            </a:extLst>
          </a:blip>
          <a:srcRect l="24519" t="1" r="10392" b="-7860"/>
          <a:stretch/>
        </p:blipFill>
        <p:spPr bwMode="auto">
          <a:xfrm>
            <a:off x="6232582" y="1145967"/>
            <a:ext cx="1859280" cy="2051050"/>
          </a:xfrm>
          <a:prstGeom prst="rect">
            <a:avLst/>
          </a:prstGeom>
          <a:noFill/>
          <a:ln>
            <a:noFill/>
          </a:ln>
          <a:extLst>
            <a:ext uri="{53640926-AAD7-44D8-BBD7-CCE9431645EC}">
              <a14:shadowObscured xmlns:a14="http://schemas.microsoft.com/office/drawing/2010/main"/>
            </a:ext>
          </a:extLst>
        </p:spPr>
      </p:pic>
      <p:pic>
        <p:nvPicPr>
          <p:cNvPr id="13" name="Picture 12"/>
          <p:cNvPicPr/>
          <p:nvPr/>
        </p:nvPicPr>
        <p:blipFill rotWithShape="1">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l="9044" r="26211"/>
          <a:stretch/>
        </p:blipFill>
        <p:spPr bwMode="auto">
          <a:xfrm>
            <a:off x="9027773" y="1147604"/>
            <a:ext cx="1826895" cy="1877695"/>
          </a:xfrm>
          <a:prstGeom prst="rect">
            <a:avLst/>
          </a:prstGeom>
          <a:noFill/>
          <a:ln w="9525" cap="flat" cmpd="sng" algn="ctr">
            <a:no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extBox 1"/>
          <p:cNvSpPr txBox="1"/>
          <p:nvPr/>
        </p:nvSpPr>
        <p:spPr>
          <a:xfrm>
            <a:off x="921560" y="3025299"/>
            <a:ext cx="1124642" cy="369332"/>
          </a:xfrm>
          <a:prstGeom prst="rect">
            <a:avLst/>
          </a:prstGeom>
          <a:noFill/>
        </p:spPr>
        <p:txBody>
          <a:bodyPr wrap="square" rtlCol="0">
            <a:spAutoFit/>
          </a:bodyPr>
          <a:lstStyle/>
          <a:p>
            <a:r>
              <a:rPr lang="en-US" b="1" dirty="0"/>
              <a:t>Person A</a:t>
            </a:r>
            <a:endParaRPr lang="en-GB" b="1" dirty="0"/>
          </a:p>
        </p:txBody>
      </p:sp>
      <p:sp>
        <p:nvSpPr>
          <p:cNvPr id="14" name="TextBox 13"/>
          <p:cNvSpPr txBox="1"/>
          <p:nvPr/>
        </p:nvSpPr>
        <p:spPr>
          <a:xfrm>
            <a:off x="3762159" y="3041730"/>
            <a:ext cx="1124642" cy="369332"/>
          </a:xfrm>
          <a:prstGeom prst="rect">
            <a:avLst/>
          </a:prstGeom>
          <a:noFill/>
        </p:spPr>
        <p:txBody>
          <a:bodyPr wrap="square" rtlCol="0">
            <a:spAutoFit/>
          </a:bodyPr>
          <a:lstStyle/>
          <a:p>
            <a:r>
              <a:rPr lang="en-US" b="1" dirty="0"/>
              <a:t>Person B</a:t>
            </a:r>
            <a:endParaRPr lang="en-GB" b="1" dirty="0"/>
          </a:p>
        </p:txBody>
      </p:sp>
      <p:sp>
        <p:nvSpPr>
          <p:cNvPr id="15" name="TextBox 14"/>
          <p:cNvSpPr txBox="1"/>
          <p:nvPr/>
        </p:nvSpPr>
        <p:spPr>
          <a:xfrm>
            <a:off x="6599901" y="3041730"/>
            <a:ext cx="1124642" cy="369332"/>
          </a:xfrm>
          <a:prstGeom prst="rect">
            <a:avLst/>
          </a:prstGeom>
          <a:noFill/>
        </p:spPr>
        <p:txBody>
          <a:bodyPr wrap="square" rtlCol="0">
            <a:spAutoFit/>
          </a:bodyPr>
          <a:lstStyle/>
          <a:p>
            <a:r>
              <a:rPr lang="en-US" b="1" dirty="0"/>
              <a:t>Person C</a:t>
            </a:r>
            <a:endParaRPr lang="en-GB" b="1" dirty="0"/>
          </a:p>
        </p:txBody>
      </p:sp>
      <p:sp>
        <p:nvSpPr>
          <p:cNvPr id="16" name="TextBox 15"/>
          <p:cNvSpPr txBox="1"/>
          <p:nvPr/>
        </p:nvSpPr>
        <p:spPr>
          <a:xfrm>
            <a:off x="9437643" y="3041730"/>
            <a:ext cx="1124642" cy="369332"/>
          </a:xfrm>
          <a:prstGeom prst="rect">
            <a:avLst/>
          </a:prstGeom>
          <a:noFill/>
        </p:spPr>
        <p:txBody>
          <a:bodyPr wrap="square" rtlCol="0">
            <a:spAutoFit/>
          </a:bodyPr>
          <a:lstStyle/>
          <a:p>
            <a:r>
              <a:rPr lang="en-US" b="1" dirty="0"/>
              <a:t>Person D</a:t>
            </a:r>
            <a:endParaRPr lang="en-GB" b="1" dirty="0"/>
          </a:p>
        </p:txBody>
      </p:sp>
      <p:sp>
        <p:nvSpPr>
          <p:cNvPr id="4" name="Rectangle 3"/>
          <p:cNvSpPr/>
          <p:nvPr/>
        </p:nvSpPr>
        <p:spPr>
          <a:xfrm>
            <a:off x="407368" y="3717032"/>
            <a:ext cx="6545860" cy="2588144"/>
          </a:xfrm>
          <a:prstGeom prst="rect">
            <a:avLst/>
          </a:prstGeom>
        </p:spPr>
        <p:txBody>
          <a:bodyPr wrap="square">
            <a:spAutoFit/>
          </a:bodyPr>
          <a:lstStyle/>
          <a:p>
            <a:pPr algn="just">
              <a:lnSpc>
                <a:spcPct val="107000"/>
              </a:lnSpc>
              <a:spcAft>
                <a:spcPts val="800"/>
              </a:spcAft>
            </a:pPr>
            <a:r>
              <a:rPr lang="en-US" sz="2000" dirty="0">
                <a:latin typeface="Calibri" panose="020F0502020204030204" pitchFamily="34" charset="0"/>
                <a:ea typeface="DengXian"/>
                <a:cs typeface="Times New Roman" panose="02020603050405020304" pitchFamily="18" charset="0"/>
              </a:rPr>
              <a:t>In your group, create a story for one of the people in the photographs using the questions on the right to help you. </a:t>
            </a:r>
          </a:p>
          <a:p>
            <a:pPr algn="just">
              <a:lnSpc>
                <a:spcPct val="107000"/>
              </a:lnSpc>
              <a:spcAft>
                <a:spcPts val="800"/>
              </a:spcAft>
            </a:pPr>
            <a:r>
              <a:rPr lang="en-US" sz="2000" dirty="0">
                <a:latin typeface="Calibri" panose="020F0502020204030204" pitchFamily="34" charset="0"/>
                <a:ea typeface="DengXian"/>
                <a:cs typeface="Times New Roman" panose="02020603050405020304" pitchFamily="18" charset="0"/>
              </a:rPr>
              <a:t>Stand up and talk to 2 other people. Tell them about your person’s situation. When you listen to others, ask questions and provide advice based on information from today’s lesson.</a:t>
            </a:r>
          </a:p>
          <a:p>
            <a:pPr algn="just">
              <a:lnSpc>
                <a:spcPct val="107000"/>
              </a:lnSpc>
              <a:spcAft>
                <a:spcPts val="800"/>
              </a:spcAft>
            </a:pPr>
            <a:r>
              <a:rPr lang="en-US" sz="2000" dirty="0">
                <a:latin typeface="Calibri" panose="020F0502020204030204" pitchFamily="34" charset="0"/>
                <a:ea typeface="DengXian"/>
                <a:cs typeface="Times New Roman" panose="02020603050405020304" pitchFamily="18" charset="0"/>
              </a:rPr>
              <a:t>When you have finished, report back to your group. What was the most useful piece of advice for your person?</a:t>
            </a:r>
            <a:endParaRPr lang="en-GB" sz="2000" dirty="0">
              <a:latin typeface="Calibri" panose="020F0502020204030204" pitchFamily="34" charset="0"/>
              <a:ea typeface="DengXian"/>
              <a:cs typeface="Times New Roman" panose="02020603050405020304" pitchFamily="18" charset="0"/>
            </a:endParaRPr>
          </a:p>
        </p:txBody>
      </p:sp>
      <p:sp>
        <p:nvSpPr>
          <p:cNvPr id="5" name="Rectangle 4"/>
          <p:cNvSpPr/>
          <p:nvPr/>
        </p:nvSpPr>
        <p:spPr>
          <a:xfrm>
            <a:off x="7162222" y="3717032"/>
            <a:ext cx="4838434" cy="2477601"/>
          </a:xfrm>
          <a:prstGeom prst="rect">
            <a:avLst/>
          </a:prstGeom>
          <a:solidFill>
            <a:srgbClr val="ADE1D4"/>
          </a:solidFill>
        </p:spPr>
        <p:txBody>
          <a:bodyPr wrap="square">
            <a:spAutoFit/>
          </a:bodyPr>
          <a:lstStyle/>
          <a:p>
            <a:pPr marL="285750" lvl="0" indent="-285750" algn="just">
              <a:spcAft>
                <a:spcPts val="0"/>
              </a:spcAft>
              <a:buFont typeface="Arial" panose="020B0604020202020204" pitchFamily="34" charset="0"/>
              <a:buChar char="•"/>
            </a:pPr>
            <a:endParaRPr lang="en-US" dirty="0">
              <a:latin typeface="Calibri" panose="020F0502020204030204" pitchFamily="34" charset="0"/>
              <a:ea typeface="DengXian"/>
              <a:cs typeface="Times New Roman" panose="02020603050405020304" pitchFamily="18" charset="0"/>
            </a:endParaRPr>
          </a:p>
          <a:p>
            <a:pPr marL="395288" lvl="0" indent="-285750" algn="just">
              <a:lnSpc>
                <a:spcPct val="150000"/>
              </a:lnSpc>
              <a:spcAft>
                <a:spcPts val="0"/>
              </a:spcAft>
              <a:buFont typeface="Arial" panose="020B0604020202020204" pitchFamily="34" charset="0"/>
              <a:buChar char="•"/>
            </a:pPr>
            <a:r>
              <a:rPr lang="en-US" dirty="0">
                <a:latin typeface="Calibri" panose="020F0502020204030204" pitchFamily="34" charset="0"/>
                <a:ea typeface="DengXian"/>
                <a:cs typeface="Times New Roman" panose="02020603050405020304" pitchFamily="18" charset="0"/>
              </a:rPr>
              <a:t>Who is (s)he?</a:t>
            </a:r>
            <a:endParaRPr lang="en-GB" dirty="0">
              <a:latin typeface="Calibri" panose="020F0502020204030204" pitchFamily="34" charset="0"/>
              <a:ea typeface="DengXian"/>
              <a:cs typeface="Times New Roman" panose="02020603050405020304" pitchFamily="18" charset="0"/>
            </a:endParaRPr>
          </a:p>
          <a:p>
            <a:pPr marL="395288" lvl="0" indent="-285750" algn="just">
              <a:lnSpc>
                <a:spcPct val="150000"/>
              </a:lnSpc>
              <a:spcAft>
                <a:spcPts val="800"/>
              </a:spcAft>
              <a:buFont typeface="Arial" panose="020B0604020202020204" pitchFamily="34" charset="0"/>
              <a:buChar char="•"/>
            </a:pPr>
            <a:r>
              <a:rPr lang="en-US" dirty="0">
                <a:latin typeface="Calibri" panose="020F0502020204030204" pitchFamily="34" charset="0"/>
                <a:ea typeface="DengXian"/>
                <a:cs typeface="Times New Roman" panose="02020603050405020304" pitchFamily="18" charset="0"/>
              </a:rPr>
              <a:t>Why is (s)he stressed? </a:t>
            </a:r>
          </a:p>
          <a:p>
            <a:pPr marL="395288" lvl="0" indent="-285750" algn="r">
              <a:spcAft>
                <a:spcPts val="800"/>
              </a:spcAft>
            </a:pPr>
            <a:r>
              <a:rPr lang="en-US" i="1" dirty="0">
                <a:latin typeface="Calibri" panose="020F0502020204030204" pitchFamily="34" charset="0"/>
                <a:ea typeface="DengXian"/>
                <a:cs typeface="Times New Roman" panose="02020603050405020304" pitchFamily="18" charset="0"/>
              </a:rPr>
              <a:t>(be detailed about the situation and cause)</a:t>
            </a:r>
          </a:p>
          <a:p>
            <a:pPr marL="395288" lvl="0" indent="-285750" algn="just">
              <a:lnSpc>
                <a:spcPct val="150000"/>
              </a:lnSpc>
              <a:spcAft>
                <a:spcPts val="800"/>
              </a:spcAft>
              <a:buFont typeface="Arial" panose="020B0604020202020204" pitchFamily="34" charset="0"/>
              <a:buChar char="•"/>
            </a:pPr>
            <a:r>
              <a:rPr lang="en-US" dirty="0">
                <a:latin typeface="Calibri" panose="020F0502020204030204" pitchFamily="34" charset="0"/>
                <a:ea typeface="DengXian"/>
                <a:cs typeface="Times New Roman" panose="02020603050405020304" pitchFamily="18" charset="0"/>
              </a:rPr>
              <a:t>What are his/ her symptoms?</a:t>
            </a:r>
          </a:p>
          <a:p>
            <a:pPr marL="285750" lvl="0" indent="-285750" algn="just">
              <a:spcAft>
                <a:spcPts val="800"/>
              </a:spcAft>
              <a:buFont typeface="Arial" panose="020B0604020202020204" pitchFamily="34" charset="0"/>
              <a:buChar char="•"/>
            </a:pPr>
            <a:endParaRPr lang="en-GB" dirty="0"/>
          </a:p>
        </p:txBody>
      </p:sp>
    </p:spTree>
    <p:extLst>
      <p:ext uri="{BB962C8B-B14F-4D97-AF65-F5344CB8AC3E}">
        <p14:creationId xmlns:p14="http://schemas.microsoft.com/office/powerpoint/2010/main" val="3457622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0C05-F9E4-2721-C8A5-D4CE4DF9AD6B}"/>
            </a:ext>
          </a:extLst>
        </p:cNvPr>
        <p:cNvGrpSpPr/>
        <p:nvPr/>
      </p:nvGrpSpPr>
      <p:grpSpPr>
        <a:xfrm>
          <a:off x="0" y="0"/>
          <a:ext cx="0" cy="0"/>
          <a:chOff x="0" y="0"/>
          <a:chExt cx="0" cy="0"/>
        </a:xfrm>
      </p:grpSpPr>
      <p:grpSp>
        <p:nvGrpSpPr>
          <p:cNvPr id="5" name="Group 2">
            <a:extLst>
              <a:ext uri="{FF2B5EF4-FFF2-40B4-BE49-F238E27FC236}">
                <a16:creationId xmlns:a16="http://schemas.microsoft.com/office/drawing/2014/main" id="{DC054004-7A3D-792C-BF64-0FFE1882E1DC}"/>
              </a:ext>
            </a:extLst>
          </p:cNvPr>
          <p:cNvGrpSpPr>
            <a:grpSpLocks/>
          </p:cNvGrpSpPr>
          <p:nvPr/>
        </p:nvGrpSpPr>
        <p:grpSpPr bwMode="auto">
          <a:xfrm>
            <a:off x="2639616" y="279885"/>
            <a:ext cx="7956376" cy="556827"/>
            <a:chOff x="103092947" y="106166598"/>
            <a:chExt cx="6633628" cy="556506"/>
          </a:xfrm>
        </p:grpSpPr>
        <p:sp>
          <p:nvSpPr>
            <p:cNvPr id="6" name="Text Box 3">
              <a:extLst>
                <a:ext uri="{FF2B5EF4-FFF2-40B4-BE49-F238E27FC236}">
                  <a16:creationId xmlns:a16="http://schemas.microsoft.com/office/drawing/2014/main" id="{A8A6E9B5-7526-D980-943D-2BA00CB00D7C}"/>
                </a:ext>
              </a:extLst>
            </p:cNvPr>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Early Module Feedback (EMF)</a:t>
              </a:r>
              <a:endParaRPr lang="en-US" altLang="en-US" sz="2800" dirty="0">
                <a:latin typeface="Arial" panose="020B0604020202020204" pitchFamily="34" charset="0"/>
              </a:endParaRPr>
            </a:p>
          </p:txBody>
        </p:sp>
        <p:sp>
          <p:nvSpPr>
            <p:cNvPr id="7" name="Rectangle 4">
              <a:extLst>
                <a:ext uri="{FF2B5EF4-FFF2-40B4-BE49-F238E27FC236}">
                  <a16:creationId xmlns:a16="http://schemas.microsoft.com/office/drawing/2014/main" id="{590CF7A7-5D2A-DB42-D7C6-D60F91C54B33}"/>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a:extLst>
              <a:ext uri="{FF2B5EF4-FFF2-40B4-BE49-F238E27FC236}">
                <a16:creationId xmlns:a16="http://schemas.microsoft.com/office/drawing/2014/main" id="{8BBA9183-1D95-3C83-5166-95C59A1E44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 name="Picture 3">
            <a:extLst>
              <a:ext uri="{FF2B5EF4-FFF2-40B4-BE49-F238E27FC236}">
                <a16:creationId xmlns:a16="http://schemas.microsoft.com/office/drawing/2014/main" id="{D8F2D2CD-7BEF-FD2F-62B1-F310D13CBBE3}"/>
              </a:ext>
            </a:extLst>
          </p:cNvPr>
          <p:cNvPicPr>
            <a:picLocks noChangeAspect="1"/>
          </p:cNvPicPr>
          <p:nvPr/>
        </p:nvPicPr>
        <p:blipFill>
          <a:blip r:embed="rId3"/>
          <a:stretch>
            <a:fillRect/>
          </a:stretch>
        </p:blipFill>
        <p:spPr>
          <a:xfrm>
            <a:off x="5807968" y="1196752"/>
            <a:ext cx="5906243" cy="3802068"/>
          </a:xfrm>
          <a:prstGeom prst="rect">
            <a:avLst/>
          </a:prstGeom>
          <a:ln>
            <a:solidFill>
              <a:schemeClr val="tx1"/>
            </a:solidFill>
          </a:ln>
        </p:spPr>
      </p:pic>
      <p:sp>
        <p:nvSpPr>
          <p:cNvPr id="10" name="TextBox 9">
            <a:extLst>
              <a:ext uri="{FF2B5EF4-FFF2-40B4-BE49-F238E27FC236}">
                <a16:creationId xmlns:a16="http://schemas.microsoft.com/office/drawing/2014/main" id="{C6C14E8C-F016-94DB-19C8-0953AE60D683}"/>
              </a:ext>
            </a:extLst>
          </p:cNvPr>
          <p:cNvSpPr txBox="1"/>
          <p:nvPr/>
        </p:nvSpPr>
        <p:spPr>
          <a:xfrm>
            <a:off x="552595" y="1196752"/>
            <a:ext cx="5039349" cy="2677656"/>
          </a:xfrm>
          <a:prstGeom prst="rect">
            <a:avLst/>
          </a:prstGeom>
          <a:noFill/>
        </p:spPr>
        <p:txBody>
          <a:bodyPr wrap="square">
            <a:spAutoFit/>
          </a:bodyPr>
          <a:lstStyle/>
          <a:p>
            <a:pPr algn="l"/>
            <a:r>
              <a:rPr lang="en-US" sz="2400" b="0" i="0" dirty="0">
                <a:effectLst/>
                <a:latin typeface="Arial" panose="020B0604020202020204" pitchFamily="34" charset="0"/>
              </a:rPr>
              <a:t>Student feedback is important to continuously improve teaching and learning here at UNNC. </a:t>
            </a:r>
          </a:p>
          <a:p>
            <a:pPr algn="l"/>
            <a:endParaRPr lang="en-US" sz="2400" dirty="0">
              <a:latin typeface="Arial" panose="020B0604020202020204" pitchFamily="34" charset="0"/>
            </a:endParaRPr>
          </a:p>
          <a:p>
            <a:pPr algn="l"/>
            <a:r>
              <a:rPr lang="en-US" sz="2400" b="0" i="0" dirty="0">
                <a:effectLst/>
                <a:latin typeface="Arial" panose="020B0604020202020204" pitchFamily="34" charset="0"/>
              </a:rPr>
              <a:t>Please share your first impressions about this module.</a:t>
            </a:r>
          </a:p>
          <a:p>
            <a:pPr algn="l"/>
            <a:endParaRPr lang="en-US" sz="2400" dirty="0">
              <a:latin typeface="Arial" panose="020B0604020202020204" pitchFamily="34" charset="0"/>
            </a:endParaRPr>
          </a:p>
        </p:txBody>
      </p:sp>
      <p:sp>
        <p:nvSpPr>
          <p:cNvPr id="13" name="Arrow: Right 12">
            <a:extLst>
              <a:ext uri="{FF2B5EF4-FFF2-40B4-BE49-F238E27FC236}">
                <a16:creationId xmlns:a16="http://schemas.microsoft.com/office/drawing/2014/main" id="{42C05A77-B7E2-A738-BC7F-DC76CDE78529}"/>
              </a:ext>
            </a:extLst>
          </p:cNvPr>
          <p:cNvSpPr/>
          <p:nvPr/>
        </p:nvSpPr>
        <p:spPr>
          <a:xfrm>
            <a:off x="4223792" y="4541240"/>
            <a:ext cx="1656184" cy="432048"/>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FB678F79-8DEE-9414-D54D-F68DDE1845CB}"/>
              </a:ext>
            </a:extLst>
          </p:cNvPr>
          <p:cNvSpPr txBox="1"/>
          <p:nvPr/>
        </p:nvSpPr>
        <p:spPr>
          <a:xfrm>
            <a:off x="623392" y="5661248"/>
            <a:ext cx="9505056" cy="369332"/>
          </a:xfrm>
          <a:prstGeom prst="rect">
            <a:avLst/>
          </a:prstGeom>
          <a:noFill/>
        </p:spPr>
        <p:txBody>
          <a:bodyPr wrap="square">
            <a:spAutoFit/>
          </a:bodyPr>
          <a:lstStyle/>
          <a:p>
            <a:pPr algn="l"/>
            <a:r>
              <a:rPr lang="en-US" sz="1800" b="0" i="0" dirty="0">
                <a:effectLst/>
                <a:latin typeface="Arial" panose="020B0604020202020204" pitchFamily="34" charset="0"/>
              </a:rPr>
              <a:t>Survey opens on </a:t>
            </a:r>
            <a:r>
              <a:rPr lang="en-US" sz="1800" b="1" i="0" dirty="0">
                <a:effectLst/>
                <a:latin typeface="Arial" panose="020B0604020202020204" pitchFamily="34" charset="0"/>
              </a:rPr>
              <a:t>Monday 21</a:t>
            </a:r>
            <a:r>
              <a:rPr lang="en-US" sz="1800" b="1" i="0" baseline="30000" dirty="0">
                <a:effectLst/>
                <a:latin typeface="Arial" panose="020B0604020202020204" pitchFamily="34" charset="0"/>
              </a:rPr>
              <a:t>st</a:t>
            </a:r>
            <a:r>
              <a:rPr lang="en-US" sz="1800" b="1" i="0" dirty="0">
                <a:effectLst/>
                <a:latin typeface="Arial" panose="020B0604020202020204" pitchFamily="34" charset="0"/>
              </a:rPr>
              <a:t> Oct </a:t>
            </a:r>
            <a:r>
              <a:rPr lang="en-US" sz="1800" b="0" i="0" dirty="0">
                <a:effectLst/>
                <a:latin typeface="Arial" panose="020B0604020202020204" pitchFamily="34" charset="0"/>
              </a:rPr>
              <a:t>and closes on </a:t>
            </a:r>
            <a:r>
              <a:rPr lang="en-US" sz="1800" b="1" i="0" dirty="0">
                <a:effectLst/>
                <a:latin typeface="Arial" panose="020B0604020202020204" pitchFamily="34" charset="0"/>
              </a:rPr>
              <a:t>Sunday 27</a:t>
            </a:r>
            <a:r>
              <a:rPr lang="en-US" sz="1800" b="1" i="0" baseline="30000" dirty="0">
                <a:effectLst/>
                <a:latin typeface="Arial" panose="020B0604020202020204" pitchFamily="34" charset="0"/>
              </a:rPr>
              <a:t>th</a:t>
            </a:r>
            <a:r>
              <a:rPr lang="en-US" sz="1800" b="1" i="0" dirty="0">
                <a:effectLst/>
                <a:latin typeface="Arial" panose="020B0604020202020204" pitchFamily="34" charset="0"/>
              </a:rPr>
              <a:t> Oct</a:t>
            </a:r>
            <a:r>
              <a:rPr lang="en-US" sz="1800" b="0" i="0" dirty="0">
                <a:effectLst/>
                <a:latin typeface="Arial" panose="020B0604020202020204" pitchFamily="34" charset="0"/>
              </a:rPr>
              <a:t>.</a:t>
            </a:r>
          </a:p>
        </p:txBody>
      </p:sp>
    </p:spTree>
    <p:extLst>
      <p:ext uri="{BB962C8B-B14F-4D97-AF65-F5344CB8AC3E}">
        <p14:creationId xmlns:p14="http://schemas.microsoft.com/office/powerpoint/2010/main" val="3624439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4186361866"/>
              </p:ext>
            </p:extLst>
          </p:nvPr>
        </p:nvGraphicFramePr>
        <p:xfrm>
          <a:off x="695400" y="1066095"/>
          <a:ext cx="11089232" cy="5027236"/>
        </p:xfrm>
        <a:graphic>
          <a:graphicData uri="http://schemas.openxmlformats.org/drawingml/2006/table">
            <a:tbl>
              <a:tblPr firstRow="1" bandRow="1">
                <a:tableStyleId>{5940675A-B579-460E-94D1-54222C63F5DA}</a:tableStyleId>
              </a:tblPr>
              <a:tblGrid>
                <a:gridCol w="1605021">
                  <a:extLst>
                    <a:ext uri="{9D8B030D-6E8A-4147-A177-3AD203B41FA5}">
                      <a16:colId xmlns:a16="http://schemas.microsoft.com/office/drawing/2014/main" val="2008940339"/>
                    </a:ext>
                  </a:extLst>
                </a:gridCol>
                <a:gridCol w="9484211">
                  <a:extLst>
                    <a:ext uri="{9D8B030D-6E8A-4147-A177-3AD203B41FA5}">
                      <a16:colId xmlns:a16="http://schemas.microsoft.com/office/drawing/2014/main" val="2859638879"/>
                    </a:ext>
                  </a:extLst>
                </a:gridCol>
              </a:tblGrid>
              <a:tr h="56375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194094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4.2</a:t>
                      </a: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0" dirty="0">
                          <a:solidFill>
                            <a:schemeClr val="tx1"/>
                          </a:solidFill>
                          <a:effectLst/>
                          <a:latin typeface="+mn-lt"/>
                          <a:ea typeface="SimSun" panose="02010600030101010101" pitchFamily="2" charset="-122"/>
                          <a:cs typeface="Arial" panose="020B0604020202020204" pitchFamily="34" charset="0"/>
                        </a:rPr>
                        <a:t>Watch the YouTube video ‘</a:t>
                      </a:r>
                      <a:r>
                        <a:rPr lang="en-US" sz="2400" b="0" i="1" dirty="0">
                          <a:solidFill>
                            <a:schemeClr val="tx1"/>
                          </a:solidFill>
                          <a:effectLst/>
                          <a:latin typeface="+mn-lt"/>
                          <a:ea typeface="SimSun" panose="02010600030101010101" pitchFamily="2" charset="-122"/>
                          <a:cs typeface="Arial" panose="020B0604020202020204" pitchFamily="34" charset="0"/>
                        </a:rPr>
                        <a:t>How does your diet impact mental health?</a:t>
                      </a:r>
                      <a:r>
                        <a:rPr lang="en-US" sz="2400" b="0" i="0" baseline="0" dirty="0">
                          <a:solidFill>
                            <a:schemeClr val="tx1"/>
                          </a:solidFill>
                          <a:effectLst/>
                          <a:latin typeface="+mn-lt"/>
                          <a:ea typeface="SimSun" panose="02010600030101010101" pitchFamily="2" charset="-122"/>
                          <a:cs typeface="Arial" panose="020B0604020202020204" pitchFamily="34" charset="0"/>
                        </a:rPr>
                        <a:t>’ </a:t>
                      </a:r>
                      <a:r>
                        <a:rPr lang="en-US" sz="2400" b="0" i="0" dirty="0">
                          <a:solidFill>
                            <a:schemeClr val="tx1"/>
                          </a:solidFill>
                          <a:effectLst/>
                          <a:latin typeface="+mn-lt"/>
                          <a:ea typeface="SimSun" panose="02010600030101010101" pitchFamily="2" charset="-122"/>
                          <a:cs typeface="Arial" panose="020B0604020202020204" pitchFamily="34" charset="0"/>
                        </a:rPr>
                        <a:t>and</a:t>
                      </a:r>
                      <a:r>
                        <a:rPr lang="en-US" sz="2400" b="0" dirty="0">
                          <a:solidFill>
                            <a:schemeClr val="tx1"/>
                          </a:solidFill>
                          <a:effectLst/>
                          <a:latin typeface="+mn-lt"/>
                          <a:ea typeface="SimSun" panose="02010600030101010101" pitchFamily="2" charset="-122"/>
                          <a:cs typeface="Arial" panose="020B0604020202020204" pitchFamily="34" charset="0"/>
                        </a:rPr>
                        <a:t> write down the main ideas. You can find the link to the video on the </a:t>
                      </a:r>
                      <a:r>
                        <a:rPr lang="en-US" sz="2400" b="1" dirty="0" err="1">
                          <a:solidFill>
                            <a:schemeClr val="tx1"/>
                          </a:solidFill>
                          <a:effectLst/>
                          <a:latin typeface="+mn-lt"/>
                          <a:ea typeface="SimSun" panose="02010600030101010101" pitchFamily="2" charset="-122"/>
                          <a:cs typeface="Arial" panose="020B0604020202020204" pitchFamily="34" charset="0"/>
                        </a:rPr>
                        <a:t>OCSa</a:t>
                      </a:r>
                      <a:r>
                        <a:rPr lang="en-US" sz="2400" b="1" baseline="0" dirty="0">
                          <a:solidFill>
                            <a:schemeClr val="tx1"/>
                          </a:solidFill>
                          <a:effectLst/>
                          <a:latin typeface="+mn-lt"/>
                          <a:ea typeface="SimSun" panose="02010600030101010101" pitchFamily="2" charset="-122"/>
                          <a:cs typeface="Arial" panose="020B0604020202020204" pitchFamily="34" charset="0"/>
                        </a:rPr>
                        <a:t> Moodle </a:t>
                      </a:r>
                      <a:r>
                        <a:rPr lang="en-US" sz="2400" b="0" baseline="0" dirty="0">
                          <a:solidFill>
                            <a:schemeClr val="tx1"/>
                          </a:solidFill>
                          <a:effectLst/>
                          <a:latin typeface="+mn-lt"/>
                          <a:ea typeface="SimSun" panose="02010600030101010101" pitchFamily="2" charset="-122"/>
                          <a:cs typeface="Arial" panose="020B0604020202020204" pitchFamily="34" charset="0"/>
                        </a:rPr>
                        <a:t>page, in the Week 4 section. </a:t>
                      </a:r>
                      <a:endParaRPr lang="en-US" sz="2400" b="0" dirty="0">
                        <a:solidFill>
                          <a:schemeClr val="tx1"/>
                        </a:solidFill>
                        <a:effectLst/>
                        <a:latin typeface="+mn-lt"/>
                        <a:ea typeface="SimSun" panose="02010600030101010101" pitchFamily="2" charset="-122"/>
                        <a:cs typeface="Arial" panose="020B0604020202020204" pitchFamily="34" charset="0"/>
                      </a:endParaRPr>
                    </a:p>
                    <a:p>
                      <a:pPr marL="0" marR="0" lvl="0" indent="0" algn="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1800" b="1" dirty="0">
                          <a:solidFill>
                            <a:schemeClr val="tx1"/>
                          </a:solidFill>
                          <a:effectLst/>
                          <a:latin typeface="+mn-lt"/>
                          <a:ea typeface="SimSun" panose="02010600030101010101" pitchFamily="2" charset="-122"/>
                          <a:cs typeface="Arial" panose="020B0604020202020204" pitchFamily="34" charset="0"/>
                        </a:rPr>
                        <a:t>N.B. </a:t>
                      </a:r>
                      <a:r>
                        <a:rPr lang="en-US" sz="1800" b="0" dirty="0">
                          <a:solidFill>
                            <a:schemeClr val="tx1"/>
                          </a:solidFill>
                          <a:effectLst/>
                          <a:latin typeface="+mn-lt"/>
                          <a:ea typeface="SimSun" panose="02010600030101010101" pitchFamily="2" charset="-122"/>
                          <a:cs typeface="Arial" panose="020B0604020202020204" pitchFamily="34" charset="0"/>
                        </a:rPr>
                        <a:t>You should be connected to </a:t>
                      </a:r>
                      <a:r>
                        <a:rPr lang="en-US" sz="1800" b="0" i="1" dirty="0" err="1">
                          <a:solidFill>
                            <a:schemeClr val="tx1"/>
                          </a:solidFill>
                          <a:effectLst/>
                          <a:latin typeface="+mn-lt"/>
                          <a:ea typeface="SimSun" panose="02010600030101010101" pitchFamily="2" charset="-122"/>
                          <a:cs typeface="Arial" panose="020B0604020202020204" pitchFamily="34" charset="0"/>
                        </a:rPr>
                        <a:t>eduroam</a:t>
                      </a:r>
                      <a:r>
                        <a:rPr lang="en-US" sz="1800" b="0" i="1" dirty="0">
                          <a:solidFill>
                            <a:schemeClr val="tx1"/>
                          </a:solidFill>
                          <a:effectLst/>
                          <a:latin typeface="+mn-lt"/>
                          <a:ea typeface="SimSun" panose="02010600030101010101" pitchFamily="2" charset="-122"/>
                          <a:cs typeface="Arial" panose="020B0604020202020204" pitchFamily="34" charset="0"/>
                        </a:rPr>
                        <a:t> </a:t>
                      </a:r>
                      <a:r>
                        <a:rPr lang="en-US" sz="1800" b="0" i="1" dirty="0" err="1">
                          <a:solidFill>
                            <a:schemeClr val="tx1"/>
                          </a:solidFill>
                          <a:effectLst/>
                          <a:latin typeface="+mn-lt"/>
                          <a:ea typeface="SimSun" panose="02010600030101010101" pitchFamily="2" charset="-122"/>
                          <a:cs typeface="Arial" panose="020B0604020202020204" pitchFamily="34" charset="0"/>
                        </a:rPr>
                        <a:t>wifi</a:t>
                      </a:r>
                      <a:r>
                        <a:rPr lang="en-US" sz="1800" b="0" i="0" dirty="0">
                          <a:solidFill>
                            <a:schemeClr val="tx1"/>
                          </a:solidFill>
                          <a:effectLst/>
                          <a:latin typeface="+mn-lt"/>
                          <a:ea typeface="SimSun" panose="02010600030101010101" pitchFamily="2" charset="-122"/>
                          <a:cs typeface="Arial" panose="020B0604020202020204" pitchFamily="34" charset="0"/>
                        </a:rPr>
                        <a:t> to watch the video. </a:t>
                      </a:r>
                      <a:endParaRPr lang="en-US" sz="1800" b="1" i="1" dirty="0">
                        <a:solidFill>
                          <a:schemeClr val="tx1"/>
                        </a:solidFill>
                        <a:effectLst/>
                        <a:latin typeface="+mn-lt"/>
                        <a:ea typeface="SimSun" panose="02010600030101010101" pitchFamily="2" charset="-122"/>
                        <a:cs typeface="Arial" panose="020B0604020202020204" pitchFamily="34" charset="0"/>
                      </a:endParaRPr>
                    </a:p>
                  </a:txBody>
                  <a:tcPr>
                    <a:solidFill>
                      <a:schemeClr val="bg1"/>
                    </a:solidFill>
                  </a:tcPr>
                </a:tc>
                <a:extLst>
                  <a:ext uri="{0D108BD9-81ED-4DB2-BD59-A6C34878D82A}">
                    <a16:rowId xmlns:a16="http://schemas.microsoft.com/office/drawing/2014/main" val="927558485"/>
                  </a:ext>
                </a:extLst>
              </a:tr>
              <a:tr h="252253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Monday,</a:t>
                      </a:r>
                      <a:r>
                        <a:rPr lang="en-US" sz="2000" b="1" baseline="0" dirty="0">
                          <a:solidFill>
                            <a:schemeClr val="bg1"/>
                          </a:solidFill>
                        </a:rPr>
                        <a: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28</a:t>
                      </a:r>
                      <a:r>
                        <a:rPr lang="en-US" sz="2000" b="1" baseline="30000" dirty="0">
                          <a:solidFill>
                            <a:schemeClr val="bg1"/>
                          </a:solidFill>
                        </a:rPr>
                        <a:t>th</a:t>
                      </a:r>
                      <a:r>
                        <a:rPr lang="en-US" sz="2000" b="1" baseline="0" dirty="0">
                          <a:solidFill>
                            <a:schemeClr val="bg1"/>
                          </a:solidFill>
                        </a:rPr>
                        <a:t> October</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3pm</a:t>
                      </a:r>
                      <a:endParaRPr lang="en-US" sz="2000" b="1" dirty="0">
                        <a:solidFill>
                          <a:schemeClr val="bg1"/>
                        </a:solidFill>
                      </a:endParaRP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rgbClr val="C00000"/>
                          </a:solidFill>
                          <a:effectLst/>
                          <a:latin typeface="+mn-lt"/>
                          <a:ea typeface="SimSun" panose="02010600030101010101" pitchFamily="2" charset="-122"/>
                          <a:cs typeface="Arial" panose="020B0604020202020204" pitchFamily="34" charset="0"/>
                        </a:rPr>
                        <a:t>Listening</a:t>
                      </a:r>
                      <a:r>
                        <a:rPr lang="en-US" sz="2400" b="1" baseline="0" dirty="0">
                          <a:solidFill>
                            <a:srgbClr val="C00000"/>
                          </a:solidFill>
                          <a:effectLst/>
                          <a:latin typeface="+mn-lt"/>
                          <a:ea typeface="SimSun" panose="02010600030101010101" pitchFamily="2" charset="-122"/>
                          <a:cs typeface="Arial" panose="020B0604020202020204" pitchFamily="34" charset="0"/>
                        </a:rPr>
                        <a:t> Portfolio - Task 1 (assessed)</a:t>
                      </a:r>
                    </a:p>
                    <a:p>
                      <a:pPr marL="457200" marR="0" lvl="0" indent="-457200" algn="l" rtl="0" eaLnBrk="1" fontAlgn="auto" latinLnBrk="0" hangingPunct="1">
                        <a:lnSpc>
                          <a:spcPct val="115000"/>
                        </a:lnSpc>
                        <a:spcBef>
                          <a:spcPts val="0"/>
                        </a:spcBef>
                        <a:spcAft>
                          <a:spcPts val="0"/>
                        </a:spcAft>
                        <a:buClrTx/>
                        <a:buSzTx/>
                        <a:buFont typeface="+mj-lt"/>
                        <a:buAutoNum type="arabicPeriod"/>
                      </a:pPr>
                      <a:r>
                        <a:rPr lang="en-US" sz="2400" b="0" baseline="0" dirty="0">
                          <a:solidFill>
                            <a:schemeClr val="tx1"/>
                          </a:solidFill>
                          <a:effectLst/>
                          <a:latin typeface="+mn-lt"/>
                          <a:ea typeface="SimSun"/>
                          <a:cs typeface="Arial"/>
                        </a:rPr>
                        <a:t>Watch </a:t>
                      </a:r>
                      <a:r>
                        <a:rPr lang="en-US" sz="2400" b="0" u="sng" baseline="0" dirty="0">
                          <a:solidFill>
                            <a:schemeClr val="tx1"/>
                          </a:solidFill>
                          <a:effectLst/>
                          <a:latin typeface="+mn-lt"/>
                          <a:ea typeface="SimSun"/>
                          <a:cs typeface="Arial"/>
                        </a:rPr>
                        <a:t>Lecture 2B: </a:t>
                      </a:r>
                      <a:r>
                        <a:rPr lang="en-US" sz="2400" b="0" i="1" u="sng" baseline="0" dirty="0">
                          <a:solidFill>
                            <a:schemeClr val="tx1"/>
                          </a:solidFill>
                          <a:effectLst/>
                          <a:latin typeface="+mn-lt"/>
                          <a:ea typeface="SimSun"/>
                          <a:cs typeface="Arial"/>
                        </a:rPr>
                        <a:t>Technology and mental health</a:t>
                      </a:r>
                      <a:r>
                        <a:rPr lang="en-US" sz="2400" b="0" i="0" baseline="0" dirty="0">
                          <a:solidFill>
                            <a:schemeClr val="tx1"/>
                          </a:solidFill>
                          <a:effectLst/>
                          <a:latin typeface="+mn-lt"/>
                          <a:ea typeface="SimSun"/>
                          <a:cs typeface="Arial"/>
                        </a:rPr>
                        <a:t> and take notes. </a:t>
                      </a:r>
                    </a:p>
                    <a:p>
                      <a:pPr marL="457200" marR="0" lvl="0" indent="-457200" algn="l" defTabSz="685800" rtl="0" eaLnBrk="1" fontAlgn="auto" latinLnBrk="0" hangingPunct="1">
                        <a:lnSpc>
                          <a:spcPct val="115000"/>
                        </a:lnSpc>
                        <a:spcBef>
                          <a:spcPts val="0"/>
                        </a:spcBef>
                        <a:spcAft>
                          <a:spcPts val="0"/>
                        </a:spcAft>
                        <a:buClrTx/>
                        <a:buSzTx/>
                        <a:buFont typeface="+mj-lt"/>
                        <a:buAutoNum type="arabicPeriod"/>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Submit a copy of your notes via the submission box on the </a:t>
                      </a:r>
                      <a:r>
                        <a:rPr lang="en-US" sz="2400" b="1" i="0" baseline="0" dirty="0">
                          <a:solidFill>
                            <a:schemeClr val="tx1"/>
                          </a:solidFill>
                          <a:effectLst/>
                          <a:latin typeface="+mn-lt"/>
                          <a:ea typeface="SimSun" panose="02010600030101010101" pitchFamily="2" charset="-122"/>
                          <a:cs typeface="Arial" panose="020B0604020202020204" pitchFamily="34" charset="0"/>
                        </a:rPr>
                        <a:t>OCSa Moodle </a:t>
                      </a:r>
                      <a:r>
                        <a:rPr lang="en-US" sz="2400" b="0" i="0" baseline="0" dirty="0">
                          <a:solidFill>
                            <a:schemeClr val="tx1"/>
                          </a:solidFill>
                          <a:effectLst/>
                          <a:latin typeface="+mn-lt"/>
                          <a:ea typeface="SimSun" panose="02010600030101010101" pitchFamily="2" charset="-122"/>
                          <a:cs typeface="Arial" panose="020B0604020202020204" pitchFamily="34" charset="0"/>
                        </a:rPr>
                        <a:t>page before the Monday deadline. </a:t>
                      </a:r>
                    </a:p>
                  </a:txBody>
                  <a:tcPr anchor="ctr">
                    <a:solidFill>
                      <a:schemeClr val="bg1"/>
                    </a:solidFill>
                  </a:tcPr>
                </a:tc>
                <a:extLst>
                  <a:ext uri="{0D108BD9-81ED-4DB2-BD59-A6C34878D82A}">
                    <a16:rowId xmlns:a16="http://schemas.microsoft.com/office/drawing/2014/main" val="2860722247"/>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12046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275" y="96928"/>
            <a:ext cx="2423763" cy="721619"/>
          </a:xfrm>
          <a:solidFill>
            <a:schemeClr val="accent5">
              <a:lumMod val="50000"/>
            </a:schemeClr>
          </a:solidFill>
          <a:ln w="38100">
            <a:solidFill>
              <a:schemeClr val="bg1"/>
            </a:solidFill>
          </a:ln>
        </p:spPr>
        <p:txBody>
          <a:bodyPr/>
          <a:lstStyle/>
          <a:p>
            <a:pPr algn="ctr"/>
            <a:r>
              <a:rPr lang="en-US" b="1" dirty="0">
                <a:solidFill>
                  <a:schemeClr val="bg1"/>
                </a:solidFill>
                <a:latin typeface="Arial" panose="020B0604020202020204" pitchFamily="34" charset="0"/>
                <a:ea typeface="Verdana" panose="020B0604030504040204" pitchFamily="34" charset="0"/>
                <a:cs typeface="Arial" panose="020B0604020202020204" pitchFamily="34" charset="0"/>
              </a:rPr>
              <a:t>Week 4</a:t>
            </a:r>
          </a:p>
        </p:txBody>
      </p:sp>
      <p:sp>
        <p:nvSpPr>
          <p:cNvPr id="7" name="Rectangle 2"/>
          <p:cNvSpPr>
            <a:spLocks noChangeArrowheads="1"/>
          </p:cNvSpPr>
          <p:nvPr/>
        </p:nvSpPr>
        <p:spPr bwMode="auto">
          <a:xfrm>
            <a:off x="-2205458" y="-1489166"/>
            <a:ext cx="19394267" cy="120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Content Placeholder 2"/>
          <p:cNvSpPr>
            <a:spLocks noGrp="1"/>
          </p:cNvSpPr>
          <p:nvPr>
            <p:ph idx="1"/>
          </p:nvPr>
        </p:nvSpPr>
        <p:spPr>
          <a:xfrm>
            <a:off x="105962" y="818547"/>
            <a:ext cx="11980076" cy="5670121"/>
          </a:xfrm>
          <a:solidFill>
            <a:schemeClr val="accent1">
              <a:lumMod val="50000"/>
            </a:schemeClr>
          </a:solidFill>
          <a:ln w="12700">
            <a:solidFill>
              <a:schemeClr val="tx1"/>
            </a:solidFill>
          </a:ln>
        </p:spPr>
        <p:txBody>
          <a:bodyPr vert="horz" lIns="91440" tIns="45720" rIns="91440" bIns="45720" rtlCol="0" anchor="t">
            <a:normAutofit/>
          </a:bodyPr>
          <a:lstStyle/>
          <a:p>
            <a:pPr marL="0" indent="0">
              <a:buNone/>
            </a:pPr>
            <a:r>
              <a:rPr lang="en-US" dirty="0">
                <a:solidFill>
                  <a:schemeClr val="bg1"/>
                </a:solidFill>
                <a:latin typeface="Arial" panose="020B0604020202020204" pitchFamily="34" charset="0"/>
                <a:cs typeface="Arial" panose="020B0604020202020204" pitchFamily="34" charset="0"/>
              </a:rPr>
              <a:t>Extra resources for </a:t>
            </a:r>
            <a:r>
              <a:rPr lang="en-US" dirty="0" err="1">
                <a:solidFill>
                  <a:schemeClr val="bg1"/>
                </a:solidFill>
                <a:latin typeface="Arial" panose="020B0604020202020204" pitchFamily="34" charset="0"/>
                <a:cs typeface="Arial" panose="020B0604020202020204" pitchFamily="34" charset="0"/>
              </a:rPr>
              <a:t>OCSa</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this</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week</a:t>
            </a:r>
            <a:r>
              <a:rPr lang="en-US" dirty="0">
                <a:solidFill>
                  <a:schemeClr val="bg1"/>
                </a:solidFill>
                <a:latin typeface="Arial" panose="020B0604020202020204" pitchFamily="34" charset="0"/>
                <a:cs typeface="Arial" panose="020B0604020202020204" pitchFamily="34" charset="0"/>
              </a:rPr>
              <a:t> on the </a:t>
            </a:r>
            <a:r>
              <a:rPr lang="en-US" b="1" dirty="0">
                <a:solidFill>
                  <a:schemeClr val="accent2"/>
                </a:solidFill>
                <a:latin typeface="Arial" panose="020B0604020202020204" pitchFamily="34" charset="0"/>
                <a:cs typeface="Arial" panose="020B0604020202020204" pitchFamily="34" charset="0"/>
              </a:rPr>
              <a:t>Writing Lab Moodle </a:t>
            </a:r>
            <a:r>
              <a:rPr lang="en-US" dirty="0">
                <a:solidFill>
                  <a:schemeClr val="bg1"/>
                </a:solidFill>
                <a:latin typeface="Arial" panose="020B0604020202020204" pitchFamily="34" charset="0"/>
                <a:cs typeface="Arial" panose="020B0604020202020204" pitchFamily="34" charset="0"/>
              </a:rPr>
              <a:t>page:</a:t>
            </a:r>
          </a:p>
          <a:p>
            <a:r>
              <a:rPr lang="en-US" dirty="0">
                <a:solidFill>
                  <a:schemeClr val="bg1"/>
                </a:solidFill>
                <a:latin typeface="Arial" panose="020B0604020202020204" pitchFamily="34" charset="0"/>
                <a:cs typeface="Arial" panose="020B0604020202020204" pitchFamily="34" charset="0"/>
              </a:rPr>
              <a:t>Listening </a:t>
            </a: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Lecture listening</a:t>
            </a:r>
          </a:p>
          <a:p>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Note-taking  Lecture note-taking</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0" indent="0">
              <a:buNone/>
            </a:pPr>
            <a:r>
              <a:rPr lang="en-US" b="1" dirty="0">
                <a:solidFill>
                  <a:schemeClr val="accent2"/>
                </a:solidFill>
                <a:latin typeface="Arial"/>
                <a:cs typeface="Arial"/>
              </a:rPr>
              <a:t>Next week </a:t>
            </a:r>
            <a:r>
              <a:rPr lang="en-US" dirty="0">
                <a:solidFill>
                  <a:schemeClr val="bg1"/>
                </a:solidFill>
                <a:latin typeface="Arial"/>
                <a:cs typeface="Arial"/>
              </a:rPr>
              <a:t>(Week 5 – beginning 28</a:t>
            </a:r>
            <a:r>
              <a:rPr lang="en-US" baseline="30000" dirty="0">
                <a:solidFill>
                  <a:schemeClr val="bg1"/>
                </a:solidFill>
                <a:latin typeface="Arial"/>
                <a:cs typeface="Arial"/>
              </a:rPr>
              <a:t>th</a:t>
            </a:r>
            <a:r>
              <a:rPr lang="en-US" dirty="0">
                <a:solidFill>
                  <a:schemeClr val="bg1"/>
                </a:solidFill>
                <a:latin typeface="Arial"/>
                <a:cs typeface="Arial"/>
              </a:rPr>
              <a:t> of October):</a:t>
            </a:r>
          </a:p>
          <a:p>
            <a:r>
              <a:rPr lang="en-US" b="1" dirty="0" err="1">
                <a:solidFill>
                  <a:schemeClr val="bg1"/>
                </a:solidFill>
                <a:latin typeface="Arial" panose="020B0604020202020204" pitchFamily="34" charset="0"/>
                <a:cs typeface="Arial" panose="020B0604020202020204" pitchFamily="34" charset="0"/>
              </a:rPr>
              <a:t>Utalk</a:t>
            </a:r>
            <a:r>
              <a:rPr lang="en-US" dirty="0">
                <a:solidFill>
                  <a:schemeClr val="bg1"/>
                </a:solidFill>
                <a:latin typeface="Arial" panose="020B0604020202020204" pitchFamily="34" charset="0"/>
                <a:cs typeface="Arial" panose="020B0604020202020204" pitchFamily="34" charset="0"/>
              </a:rPr>
              <a:t> continues!  Your opportunity to practice group </a:t>
            </a:r>
          </a:p>
          <a:p>
            <a:pPr marL="0" indent="0">
              <a:buNone/>
            </a:pPr>
            <a:r>
              <a:rPr lang="en-US" dirty="0">
                <a:solidFill>
                  <a:schemeClr val="bg1"/>
                </a:solidFill>
                <a:latin typeface="Arial" panose="020B0604020202020204" pitchFamily="34" charset="0"/>
                <a:cs typeface="Arial" panose="020B0604020202020204" pitchFamily="34" charset="0"/>
              </a:rPr>
              <a:t>discussion in a relaxed and supportive environment.</a:t>
            </a:r>
          </a:p>
          <a:p>
            <a:r>
              <a:rPr lang="en-US" dirty="0">
                <a:solidFill>
                  <a:schemeClr val="bg1"/>
                </a:solidFill>
                <a:latin typeface="Arial"/>
                <a:cs typeface="Arial"/>
              </a:rPr>
              <a:t>PB 115, 1:00pm – 1:50pm</a:t>
            </a:r>
          </a:p>
          <a:p>
            <a:r>
              <a:rPr lang="en-US" dirty="0">
                <a:solidFill>
                  <a:schemeClr val="bg1"/>
                </a:solidFill>
                <a:latin typeface="Arial"/>
                <a:cs typeface="Arial"/>
              </a:rPr>
              <a:t>Yang </a:t>
            </a:r>
            <a:r>
              <a:rPr lang="en-US" dirty="0" err="1">
                <a:solidFill>
                  <a:schemeClr val="bg1"/>
                </a:solidFill>
                <a:latin typeface="Arial"/>
                <a:cs typeface="Arial"/>
              </a:rPr>
              <a:t>Fujia</a:t>
            </a:r>
            <a:r>
              <a:rPr lang="en-US" dirty="0">
                <a:solidFill>
                  <a:schemeClr val="bg1"/>
                </a:solidFill>
                <a:latin typeface="Arial"/>
                <a:cs typeface="Arial"/>
              </a:rPr>
              <a:t> Building, 6:00pm – 6:50pm.</a:t>
            </a:r>
          </a:p>
          <a:p>
            <a:r>
              <a:rPr lang="en-US" dirty="0">
                <a:solidFill>
                  <a:schemeClr val="bg1"/>
                </a:solidFill>
                <a:latin typeface="Arial"/>
                <a:cs typeface="Arial"/>
              </a:rPr>
              <a:t>Days vary.</a:t>
            </a:r>
          </a:p>
          <a:p>
            <a:r>
              <a:rPr lang="en-US" dirty="0">
                <a:solidFill>
                  <a:schemeClr val="bg1"/>
                </a:solidFill>
                <a:latin typeface="Arial" panose="020B0604020202020204" pitchFamily="34" charset="0"/>
                <a:cs typeface="Arial" panose="020B0604020202020204" pitchFamily="34" charset="0"/>
              </a:rPr>
              <a:t>Sign-up using the SPDPO credit system.</a:t>
            </a:r>
          </a:p>
          <a:p>
            <a:pPr marL="0" indent="0">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US" sz="3000"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sz="30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lgn="r">
              <a:buNone/>
            </a:pP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214604" y="6488668"/>
            <a:ext cx="4476546" cy="307777"/>
          </a:xfrm>
          <a:prstGeom prst="rect">
            <a:avLst/>
          </a:prstGeom>
        </p:spPr>
        <p:txBody>
          <a:bodyPr wrap="none">
            <a:spAutoFit/>
          </a:bodyPr>
          <a:lstStyle/>
          <a:p>
            <a:r>
              <a:rPr lang="en-US" sz="1400" dirty="0"/>
              <a:t>Centre for English Language Education CELE N048 AY 24-25</a:t>
            </a:r>
            <a:endParaRPr lang="en-GB" sz="1400" dirty="0"/>
          </a:p>
        </p:txBody>
      </p:sp>
      <p:pic>
        <p:nvPicPr>
          <p:cNvPr id="4" name="Picture 3">
            <a:extLst>
              <a:ext uri="{FF2B5EF4-FFF2-40B4-BE49-F238E27FC236}">
                <a16:creationId xmlns:a16="http://schemas.microsoft.com/office/drawing/2014/main" id="{712488BF-5DF9-43A7-B4F8-5B363561652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62" y="96928"/>
            <a:ext cx="4411716" cy="637625"/>
          </a:xfrm>
          <a:prstGeom prst="rect">
            <a:avLst/>
          </a:prstGeom>
        </p:spPr>
      </p:pic>
      <p:pic>
        <p:nvPicPr>
          <p:cNvPr id="5" name="Picture 4">
            <a:extLst>
              <a:ext uri="{FF2B5EF4-FFF2-40B4-BE49-F238E27FC236}">
                <a16:creationId xmlns:a16="http://schemas.microsoft.com/office/drawing/2014/main" id="{7B5ADBCB-507D-4077-83D7-F23BB0880511}"/>
              </a:ext>
            </a:extLst>
          </p:cNvPr>
          <p:cNvPicPr>
            <a:picLocks noChangeAspect="1"/>
          </p:cNvPicPr>
          <p:nvPr/>
        </p:nvPicPr>
        <p:blipFill>
          <a:blip r:embed="rId3"/>
          <a:stretch>
            <a:fillRect/>
          </a:stretch>
        </p:blipFill>
        <p:spPr>
          <a:xfrm>
            <a:off x="9415604" y="1311917"/>
            <a:ext cx="2326741" cy="2326741"/>
          </a:xfrm>
          <a:prstGeom prst="rect">
            <a:avLst/>
          </a:prstGeom>
          <a:ln w="25400">
            <a:solidFill>
              <a:schemeClr val="tx1"/>
            </a:solidFill>
          </a:ln>
        </p:spPr>
      </p:pic>
      <p:sp>
        <p:nvSpPr>
          <p:cNvPr id="10" name="Arrow: Bent 9">
            <a:extLst>
              <a:ext uri="{FF2B5EF4-FFF2-40B4-BE49-F238E27FC236}">
                <a16:creationId xmlns:a16="http://schemas.microsoft.com/office/drawing/2014/main" id="{F863E17B-17D6-49E5-83B3-80209F90CA66}"/>
              </a:ext>
            </a:extLst>
          </p:cNvPr>
          <p:cNvSpPr/>
          <p:nvPr/>
        </p:nvSpPr>
        <p:spPr>
          <a:xfrm flipV="1">
            <a:off x="7762874" y="1205110"/>
            <a:ext cx="1405791" cy="1823840"/>
          </a:xfrm>
          <a:prstGeom prst="bentArrow">
            <a:avLst>
              <a:gd name="adj1" fmla="val 25000"/>
              <a:gd name="adj2" fmla="val 50000"/>
              <a:gd name="adj3" fmla="val 25000"/>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ED4014F5-CD71-41D6-9BC4-BEF512C510D8}"/>
              </a:ext>
            </a:extLst>
          </p:cNvPr>
          <p:cNvPicPr>
            <a:picLocks noChangeAspect="1"/>
          </p:cNvPicPr>
          <p:nvPr/>
        </p:nvPicPr>
        <p:blipFill>
          <a:blip r:embed="rId4"/>
          <a:stretch>
            <a:fillRect/>
          </a:stretch>
        </p:blipFill>
        <p:spPr>
          <a:xfrm>
            <a:off x="9415604" y="3827344"/>
            <a:ext cx="2326741" cy="2387358"/>
          </a:xfrm>
          <a:prstGeom prst="rect">
            <a:avLst/>
          </a:prstGeom>
          <a:solidFill>
            <a:schemeClr val="bg1"/>
          </a:solidFill>
          <a:ln w="25400">
            <a:solidFill>
              <a:schemeClr val="tx1"/>
            </a:solidFill>
          </a:ln>
        </p:spPr>
      </p:pic>
      <p:sp>
        <p:nvSpPr>
          <p:cNvPr id="14" name="Arrow: Right 13">
            <a:extLst>
              <a:ext uri="{FF2B5EF4-FFF2-40B4-BE49-F238E27FC236}">
                <a16:creationId xmlns:a16="http://schemas.microsoft.com/office/drawing/2014/main" id="{744B621C-EBC3-4F2B-A9EE-6C2A85480F9E}"/>
              </a:ext>
            </a:extLst>
          </p:cNvPr>
          <p:cNvSpPr/>
          <p:nvPr/>
        </p:nvSpPr>
        <p:spPr>
          <a:xfrm>
            <a:off x="6923327" y="5265784"/>
            <a:ext cx="2326741" cy="6096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9816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7032104" y="1556793"/>
            <a:ext cx="4464496" cy="471462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800" b="1" kern="1400" dirty="0">
                <a:latin typeface="Verdana" panose="020B0604030504040204" pitchFamily="34" charset="0"/>
              </a:rPr>
              <a:t>Lesson 4.2</a:t>
            </a:r>
            <a:endParaRPr lang="en-US" sz="2800" kern="1400" dirty="0">
              <a:latin typeface="Verdana" panose="020B0604030504040204" pitchFamily="34" charset="0"/>
            </a:endParaRPr>
          </a:p>
          <a:p>
            <a:pPr>
              <a:lnSpc>
                <a:spcPct val="119000"/>
              </a:lnSpc>
              <a:spcAft>
                <a:spcPts val="600"/>
              </a:spcAft>
            </a:pPr>
            <a:r>
              <a:rPr lang="en-US" sz="2800" kern="1400" dirty="0">
                <a:solidFill>
                  <a:srgbClr val="000000"/>
                </a:solidFill>
                <a:latin typeface="Verdana" panose="020B0604030504040204" pitchFamily="34" charset="0"/>
              </a:rPr>
              <a:t> </a:t>
            </a:r>
          </a:p>
        </p:txBody>
      </p:sp>
    </p:spTree>
    <p:extLst>
      <p:ext uri="{BB962C8B-B14F-4D97-AF65-F5344CB8AC3E}">
        <p14:creationId xmlns:p14="http://schemas.microsoft.com/office/powerpoint/2010/main" val="3357644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3888131714"/>
              </p:ext>
            </p:extLst>
          </p:nvPr>
        </p:nvGraphicFramePr>
        <p:xfrm>
          <a:off x="689308" y="2298134"/>
          <a:ext cx="10801200" cy="3082104"/>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interact in a discussion by asking a range of different types of questions</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2">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1.1-1.6</a:t>
                      </a:r>
                    </a:p>
                    <a:p>
                      <a:pPr marR="0" indent="0" algn="ctr" rtl="0">
                        <a:lnSpc>
                          <a:spcPct val="107000"/>
                        </a:lnSpc>
                        <a:spcBef>
                          <a:spcPts val="0"/>
                        </a:spcBef>
                        <a:spcAft>
                          <a:spcPts val="0"/>
                        </a:spcAft>
                      </a:pPr>
                      <a:r>
                        <a:rPr lang="en-US" sz="2400" kern="1400">
                          <a:ln>
                            <a:noFill/>
                          </a:ln>
                          <a:solidFill>
                            <a:schemeClr val="tx1"/>
                          </a:solidFill>
                          <a:effectLst/>
                          <a:latin typeface="Calibri "/>
                        </a:rPr>
                        <a:t>2.1</a:t>
                      </a:r>
                    </a:p>
                    <a:p>
                      <a:pPr marR="0" indent="0" algn="ctr" rtl="0">
                        <a:lnSpc>
                          <a:spcPct val="107000"/>
                        </a:lnSpc>
                        <a:spcBef>
                          <a:spcPts val="0"/>
                        </a:spcBef>
                        <a:spcAft>
                          <a:spcPts val="0"/>
                        </a:spcAft>
                      </a:pPr>
                      <a:r>
                        <a:rPr lang="en-US" sz="2400" kern="1400">
                          <a:ln>
                            <a:noFill/>
                          </a:ln>
                          <a:solidFill>
                            <a:schemeClr val="tx1"/>
                          </a:solidFill>
                          <a:effectLst/>
                          <a:latin typeface="Calibri "/>
                        </a:rPr>
                        <a:t>2.6</a:t>
                      </a: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use appropriate language to ask a range of different types of questions</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26314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Listening Portfolio</a:t>
              </a:r>
            </a:p>
            <a:p>
              <a:pPr algn="ctr"/>
              <a:endParaRPr lang="en-US" sz="6000" dirty="0">
                <a:solidFill>
                  <a:srgbClr val="002060"/>
                </a:solidFill>
                <a:latin typeface="Calibri "/>
              </a:endParaRPr>
            </a:p>
            <a:p>
              <a:pPr algn="ctr"/>
              <a:r>
                <a:rPr lang="en-US" sz="6000" dirty="0">
                  <a:solidFill>
                    <a:srgbClr val="002060"/>
                  </a:solidFill>
                  <a:latin typeface="Calibri "/>
                </a:rPr>
                <a:t>Practice task feedback</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753899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694124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100" y="2670823"/>
            <a:ext cx="5054844" cy="2788570"/>
          </a:xfrm>
          <a:noFill/>
        </p:spPr>
        <p:txBody>
          <a:bodyPr>
            <a:normAutofit/>
          </a:bodyPr>
          <a:lstStyle/>
          <a:p>
            <a:r>
              <a:rPr lang="en-US" sz="2400" dirty="0"/>
              <a:t>Work in your group. </a:t>
            </a:r>
          </a:p>
          <a:p>
            <a:r>
              <a:rPr lang="en-US" sz="2400" dirty="0"/>
              <a:t>When it’s your turn, share your habit.</a:t>
            </a:r>
          </a:p>
          <a:p>
            <a:r>
              <a:rPr lang="en-US" sz="2400" dirty="0"/>
              <a:t>Each student from the group should ask one follow-up question</a:t>
            </a:r>
            <a:r>
              <a:rPr lang="en-US" sz="2400" dirty="0">
                <a:solidFill>
                  <a:srgbClr val="0070C0"/>
                </a:solidFill>
              </a:rPr>
              <a:t>*</a:t>
            </a:r>
            <a:r>
              <a:rPr lang="en-US" sz="2400" dirty="0"/>
              <a:t>, then guess if the habit is true or false.</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Rectangle 3"/>
          <p:cNvSpPr/>
          <p:nvPr/>
        </p:nvSpPr>
        <p:spPr>
          <a:xfrm>
            <a:off x="345691" y="1443830"/>
            <a:ext cx="11366933" cy="830997"/>
          </a:xfrm>
          <a:prstGeom prst="rect">
            <a:avLst/>
          </a:prstGeom>
        </p:spPr>
        <p:txBody>
          <a:bodyPr wrap="square">
            <a:spAutoFit/>
          </a:bodyPr>
          <a:lstStyle/>
          <a:p>
            <a:r>
              <a:rPr lang="en-US" sz="2400" dirty="0"/>
              <a:t>Think of a positive habit that </a:t>
            </a:r>
            <a:r>
              <a:rPr lang="en-US" sz="2400" i="1" u="sng" dirty="0"/>
              <a:t>could be</a:t>
            </a:r>
            <a:r>
              <a:rPr lang="en-US" sz="2400" dirty="0"/>
              <a:t> from your life now or from a time in the past. </a:t>
            </a:r>
          </a:p>
          <a:p>
            <a:r>
              <a:rPr lang="en-US" sz="2400" b="1" dirty="0"/>
              <a:t>This could be true or false!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1322" y="3429000"/>
            <a:ext cx="4837579" cy="3218220"/>
          </a:xfrm>
          <a:prstGeom prst="rect">
            <a:avLst/>
          </a:prstGeom>
        </p:spPr>
      </p:pic>
      <p:sp>
        <p:nvSpPr>
          <p:cNvPr id="10" name="Speech Bubble: Oval 1"/>
          <p:cNvSpPr/>
          <p:nvPr/>
        </p:nvSpPr>
        <p:spPr>
          <a:xfrm>
            <a:off x="8760296" y="2239911"/>
            <a:ext cx="3210722" cy="833486"/>
          </a:xfrm>
          <a:prstGeom prst="wedgeEllipseCallout">
            <a:avLst>
              <a:gd name="adj1" fmla="val 22936"/>
              <a:gd name="adj2" fmla="val 276022"/>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spAutoFit/>
          </a:bodyPr>
          <a:lstStyle/>
          <a:p>
            <a:pPr algn="ctr">
              <a:lnSpc>
                <a:spcPct val="107000"/>
              </a:lnSpc>
              <a:spcAft>
                <a:spcPts val="800"/>
              </a:spcAft>
            </a:pPr>
            <a:r>
              <a:rPr lang="en-US" i="1" dirty="0">
                <a:effectLst/>
                <a:ea typeface="DengXian"/>
                <a:cs typeface="Times New Roman" panose="02020603050405020304" pitchFamily="18" charset="0"/>
              </a:rPr>
              <a:t>During the summer, I exercised everyday.</a:t>
            </a:r>
            <a:endParaRPr lang="en-GB" i="1" dirty="0">
              <a:effectLst/>
              <a:ea typeface="DengXian"/>
              <a:cs typeface="Times New Roman" panose="02020603050405020304" pitchFamily="18" charset="0"/>
            </a:endParaRPr>
          </a:p>
        </p:txBody>
      </p:sp>
      <p:sp>
        <p:nvSpPr>
          <p:cNvPr id="12" name="Speech Bubble: Oval 1"/>
          <p:cNvSpPr/>
          <p:nvPr/>
        </p:nvSpPr>
        <p:spPr>
          <a:xfrm>
            <a:off x="5663952" y="3202632"/>
            <a:ext cx="2994698" cy="833486"/>
          </a:xfrm>
          <a:prstGeom prst="wedgeEllipseCallout">
            <a:avLst>
              <a:gd name="adj1" fmla="val 13159"/>
              <a:gd name="adj2" fmla="val 179413"/>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spAutoFit/>
          </a:bodyPr>
          <a:lstStyle/>
          <a:p>
            <a:pPr algn="ctr">
              <a:lnSpc>
                <a:spcPct val="107000"/>
              </a:lnSpc>
              <a:spcAft>
                <a:spcPts val="800"/>
              </a:spcAft>
            </a:pPr>
            <a:r>
              <a:rPr lang="en-US" b="1" i="1" dirty="0">
                <a:solidFill>
                  <a:srgbClr val="0070C0"/>
                </a:solidFill>
                <a:effectLst/>
                <a:ea typeface="DengXian"/>
                <a:cs typeface="Times New Roman" panose="02020603050405020304" pitchFamily="18" charset="0"/>
              </a:rPr>
              <a:t>What</a:t>
            </a:r>
            <a:r>
              <a:rPr lang="en-US" i="1" dirty="0">
                <a:effectLst/>
                <a:ea typeface="DengXian"/>
                <a:cs typeface="Times New Roman" panose="02020603050405020304" pitchFamily="18" charset="0"/>
              </a:rPr>
              <a:t> kind of exercise did you do?</a:t>
            </a:r>
            <a:endParaRPr lang="en-GB" i="1" dirty="0">
              <a:effectLst/>
              <a:ea typeface="DengXian"/>
              <a:cs typeface="Times New Roman" panose="02020603050405020304" pitchFamily="18" charset="0"/>
            </a:endParaRPr>
          </a:p>
        </p:txBody>
      </p:sp>
      <p:sp>
        <p:nvSpPr>
          <p:cNvPr id="13" name="Speech Bubble: Oval 1"/>
          <p:cNvSpPr/>
          <p:nvPr/>
        </p:nvSpPr>
        <p:spPr>
          <a:xfrm>
            <a:off x="7608168" y="4036118"/>
            <a:ext cx="3210722" cy="833486"/>
          </a:xfrm>
          <a:prstGeom prst="wedgeEllipseCallout">
            <a:avLst>
              <a:gd name="adj1" fmla="val -18721"/>
              <a:gd name="adj2" fmla="val 77892"/>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spAutoFit/>
          </a:bodyPr>
          <a:lstStyle/>
          <a:p>
            <a:pPr algn="ctr">
              <a:lnSpc>
                <a:spcPct val="107000"/>
              </a:lnSpc>
              <a:spcAft>
                <a:spcPts val="800"/>
              </a:spcAft>
            </a:pPr>
            <a:r>
              <a:rPr lang="en-US" b="1" i="1" dirty="0">
                <a:solidFill>
                  <a:srgbClr val="0070C0"/>
                </a:solidFill>
                <a:effectLst/>
                <a:ea typeface="DengXian"/>
                <a:cs typeface="Times New Roman" panose="02020603050405020304" pitchFamily="18" charset="0"/>
              </a:rPr>
              <a:t>How</a:t>
            </a:r>
            <a:r>
              <a:rPr lang="en-US" i="1" dirty="0">
                <a:effectLst/>
                <a:ea typeface="DengXian"/>
                <a:cs typeface="Times New Roman" panose="02020603050405020304" pitchFamily="18" charset="0"/>
              </a:rPr>
              <a:t> long did you exercise for?</a:t>
            </a:r>
            <a:endParaRPr lang="en-GB" i="1" dirty="0">
              <a:effectLst/>
              <a:ea typeface="DengXian"/>
              <a:cs typeface="Times New Roman" panose="02020603050405020304" pitchFamily="18" charset="0"/>
            </a:endParaRPr>
          </a:p>
        </p:txBody>
      </p:sp>
      <p:sp>
        <p:nvSpPr>
          <p:cNvPr id="14" name="Rectangle 13"/>
          <p:cNvSpPr/>
          <p:nvPr/>
        </p:nvSpPr>
        <p:spPr>
          <a:xfrm>
            <a:off x="444656" y="4973107"/>
            <a:ext cx="5435320" cy="646331"/>
          </a:xfrm>
          <a:prstGeom prst="rect">
            <a:avLst/>
          </a:prstGeom>
        </p:spPr>
        <p:txBody>
          <a:bodyPr wrap="square">
            <a:spAutoFit/>
          </a:bodyPr>
          <a:lstStyle/>
          <a:p>
            <a:r>
              <a:rPr lang="en-US" b="1" dirty="0">
                <a:solidFill>
                  <a:srgbClr val="0070C0"/>
                </a:solidFill>
              </a:rPr>
              <a:t>*Follow-up questions </a:t>
            </a:r>
            <a:r>
              <a:rPr lang="en-US" dirty="0">
                <a:solidFill>
                  <a:srgbClr val="0070C0"/>
                </a:solidFill>
              </a:rPr>
              <a:t>seek to obtain more information about something.</a:t>
            </a:r>
          </a:p>
        </p:txBody>
      </p:sp>
      <p:sp>
        <p:nvSpPr>
          <p:cNvPr id="15" name="Rectangle 14"/>
          <p:cNvSpPr/>
          <p:nvPr/>
        </p:nvSpPr>
        <p:spPr>
          <a:xfrm>
            <a:off x="845865" y="5723890"/>
            <a:ext cx="2153543" cy="923330"/>
          </a:xfrm>
          <a:prstGeom prst="rect">
            <a:avLst/>
          </a:prstGeom>
        </p:spPr>
        <p:txBody>
          <a:bodyPr wrap="square" numCol="1">
            <a:spAutoFit/>
          </a:bodyPr>
          <a:lstStyle/>
          <a:p>
            <a:pPr marL="800100" lvl="1" indent="-342900" algn="just">
              <a:buFont typeface="Arial" panose="020B0604020202020204" pitchFamily="34" charset="0"/>
              <a:buChar char="•"/>
            </a:pPr>
            <a:r>
              <a:rPr lang="en-US" i="1" dirty="0">
                <a:solidFill>
                  <a:srgbClr val="0070C0"/>
                </a:solidFill>
              </a:rPr>
              <a:t>What…?</a:t>
            </a:r>
          </a:p>
          <a:p>
            <a:pPr marL="800100" lvl="1" indent="-342900" algn="just">
              <a:buFont typeface="Arial" panose="020B0604020202020204" pitchFamily="34" charset="0"/>
              <a:buChar char="•"/>
            </a:pPr>
            <a:r>
              <a:rPr lang="en-US" i="1" dirty="0">
                <a:solidFill>
                  <a:srgbClr val="0070C0"/>
                </a:solidFill>
              </a:rPr>
              <a:t>How…?</a:t>
            </a:r>
          </a:p>
          <a:p>
            <a:pPr marL="800100" lvl="1" indent="-342900" algn="just">
              <a:buFont typeface="Arial" panose="020B0604020202020204" pitchFamily="34" charset="0"/>
              <a:buChar char="•"/>
            </a:pPr>
            <a:r>
              <a:rPr lang="en-US" i="1" dirty="0">
                <a:solidFill>
                  <a:srgbClr val="0070C0"/>
                </a:solidFill>
              </a:rPr>
              <a:t>Why…?</a:t>
            </a:r>
          </a:p>
        </p:txBody>
      </p:sp>
      <p:sp>
        <p:nvSpPr>
          <p:cNvPr id="17" name="Rectangle 16"/>
          <p:cNvSpPr/>
          <p:nvPr/>
        </p:nvSpPr>
        <p:spPr>
          <a:xfrm>
            <a:off x="2842660" y="5723890"/>
            <a:ext cx="2266721" cy="923330"/>
          </a:xfrm>
          <a:prstGeom prst="rect">
            <a:avLst/>
          </a:prstGeom>
        </p:spPr>
        <p:txBody>
          <a:bodyPr wrap="square" numCol="1">
            <a:spAutoFit/>
          </a:bodyPr>
          <a:lstStyle/>
          <a:p>
            <a:pPr marL="800100" lvl="1" indent="-342900" algn="just">
              <a:buFont typeface="Arial" panose="020B0604020202020204" pitchFamily="34" charset="0"/>
              <a:buChar char="•"/>
            </a:pPr>
            <a:r>
              <a:rPr lang="en-US" i="1" dirty="0">
                <a:solidFill>
                  <a:srgbClr val="0070C0"/>
                </a:solidFill>
              </a:rPr>
              <a:t>Where…?</a:t>
            </a:r>
          </a:p>
          <a:p>
            <a:pPr marL="800100" lvl="1" indent="-342900" algn="just">
              <a:buFont typeface="Arial" panose="020B0604020202020204" pitchFamily="34" charset="0"/>
              <a:buChar char="•"/>
            </a:pPr>
            <a:r>
              <a:rPr lang="en-US" i="1" dirty="0">
                <a:solidFill>
                  <a:srgbClr val="0070C0"/>
                </a:solidFill>
              </a:rPr>
              <a:t>When…?</a:t>
            </a:r>
          </a:p>
          <a:p>
            <a:pPr marL="800100" lvl="1" indent="-342900" algn="just">
              <a:buFont typeface="Arial" panose="020B0604020202020204" pitchFamily="34" charset="0"/>
              <a:buChar char="•"/>
            </a:pPr>
            <a:r>
              <a:rPr lang="en-US" i="1" dirty="0">
                <a:solidFill>
                  <a:srgbClr val="0070C0"/>
                </a:solidFill>
              </a:rPr>
              <a:t>Who…?</a:t>
            </a:r>
            <a:endParaRPr lang="en-GB" i="1" dirty="0">
              <a:solidFill>
                <a:srgbClr val="0070C0"/>
              </a:solidFill>
            </a:endParaRPr>
          </a:p>
        </p:txBody>
      </p:sp>
      <p:sp>
        <p:nvSpPr>
          <p:cNvPr id="2" name="Rectangle 1"/>
          <p:cNvSpPr/>
          <p:nvPr/>
        </p:nvSpPr>
        <p:spPr>
          <a:xfrm>
            <a:off x="345691" y="4973107"/>
            <a:ext cx="5683466" cy="167411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512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Language and skills </a:t>
              </a:r>
            </a:p>
            <a:p>
              <a:pPr algn="ctr"/>
              <a:r>
                <a:rPr lang="en-US" sz="6000" b="1" dirty="0">
                  <a:solidFill>
                    <a:srgbClr val="002060"/>
                  </a:solidFill>
                  <a:latin typeface="Calibri "/>
                </a:rPr>
                <a:t>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6" name="Picture 2" descr="Think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0232" y="54669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18359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649072"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Asking questions</a:t>
              </a:r>
              <a:endParaRPr lang="en-US" altLang="en-US" sz="28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3" name="Content Placeholder 2"/>
          <p:cNvSpPr>
            <a:spLocks noGrp="1"/>
          </p:cNvSpPr>
          <p:nvPr>
            <p:ph idx="1"/>
          </p:nvPr>
        </p:nvSpPr>
        <p:spPr>
          <a:xfrm>
            <a:off x="551384" y="1594188"/>
            <a:ext cx="11233239" cy="2016155"/>
          </a:xfrm>
          <a:solidFill>
            <a:srgbClr val="C7EBE2"/>
          </a:solidFill>
          <a:ln>
            <a:solidFill>
              <a:schemeClr val="tx1"/>
            </a:solidFill>
            <a:prstDash val="dash"/>
          </a:ln>
        </p:spPr>
        <p:txBody>
          <a:bodyPr>
            <a:noAutofit/>
          </a:bodyPr>
          <a:lstStyle/>
          <a:p>
            <a:pPr marL="0" indent="0" algn="just" fontAlgn="base">
              <a:lnSpc>
                <a:spcPct val="150000"/>
              </a:lnSpc>
              <a:spcBef>
                <a:spcPts val="0"/>
              </a:spcBef>
              <a:buNone/>
            </a:pPr>
            <a:r>
              <a:rPr lang="en-US" sz="2000" dirty="0"/>
              <a:t>A good interviewer will ask questions to make sure information is clear and to allow the interviewee to develop answers that are interesting or useful. This is also necessary in a group discussion. </a:t>
            </a:r>
            <a:r>
              <a:rPr lang="en-US" sz="2000" b="1" dirty="0"/>
              <a:t>Asking questions </a:t>
            </a:r>
            <a:r>
              <a:rPr lang="en-US" sz="2000" dirty="0"/>
              <a:t>of others allows a discussion to be </a:t>
            </a:r>
            <a:r>
              <a:rPr lang="en-US" sz="2000" u="sng" dirty="0"/>
              <a:t>interactive</a:t>
            </a:r>
            <a:r>
              <a:rPr lang="en-US" sz="2000" dirty="0"/>
              <a:t>, which is very important. These questions ensure that the discussion develops naturally, and that the speaker’s message is understood correctly. </a:t>
            </a:r>
          </a:p>
        </p:txBody>
      </p:sp>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62" y="4221088"/>
            <a:ext cx="3426361" cy="2279401"/>
          </a:xfrm>
          <a:prstGeom prst="rect">
            <a:avLst/>
          </a:prstGeom>
        </p:spPr>
      </p:pic>
    </p:spTree>
    <p:extLst>
      <p:ext uri="{BB962C8B-B14F-4D97-AF65-F5344CB8AC3E}">
        <p14:creationId xmlns:p14="http://schemas.microsoft.com/office/powerpoint/2010/main" val="2336610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p:nvPr/>
        </p:nvSpPr>
        <p:spPr>
          <a:xfrm>
            <a:off x="460748" y="2420888"/>
            <a:ext cx="10476390" cy="4154984"/>
          </a:xfrm>
          <a:prstGeom prst="rect">
            <a:avLst/>
          </a:prstGeom>
          <a:solidFill>
            <a:srgbClr val="FFFFD1"/>
          </a:solidFill>
        </p:spPr>
        <p:txBody>
          <a:bodyPr wrap="square">
            <a:spAutoFit/>
          </a:bodyPr>
          <a:lstStyle/>
          <a:p>
            <a:pPr marL="457200" indent="-457200">
              <a:buAutoNum type="arabicPeriod"/>
            </a:pPr>
            <a:r>
              <a:rPr lang="en-US" sz="2400" b="1" dirty="0">
                <a:latin typeface="Ink Free" panose="03080402000500000000" pitchFamily="66" charset="0"/>
                <a:ea typeface="DengXian"/>
                <a:cs typeface="Times New Roman" panose="02020603050405020304" pitchFamily="18" charset="0"/>
              </a:rPr>
              <a:t>Self-awareness</a:t>
            </a:r>
          </a:p>
          <a:p>
            <a:pPr marL="914400" lvl="1" indent="-457200">
              <a:buFont typeface="Arial" panose="020B0604020202020204" pitchFamily="34" charset="0"/>
              <a:buChar char="•"/>
            </a:pPr>
            <a:r>
              <a:rPr lang="en-US" sz="2400" dirty="0">
                <a:latin typeface="Ink Free" panose="03080402000500000000" pitchFamily="66" charset="0"/>
              </a:rPr>
              <a:t>thinking about emotions</a:t>
            </a:r>
            <a:endParaRPr lang="en-GB" sz="2400" dirty="0">
              <a:latin typeface="Ink Free" panose="03080402000500000000" pitchFamily="66" charset="0"/>
            </a:endParaRPr>
          </a:p>
          <a:p>
            <a:pPr marL="914400" lvl="1" indent="-457200">
              <a:buFont typeface="Arial" panose="020B0604020202020204" pitchFamily="34" charset="0"/>
              <a:buChar char="•"/>
            </a:pPr>
            <a:r>
              <a:rPr lang="en-US" sz="2400" dirty="0">
                <a:latin typeface="Ink Free" panose="03080402000500000000" pitchFamily="66" charset="0"/>
                <a:ea typeface="DengXian"/>
                <a:cs typeface="Times New Roman" panose="02020603050405020304" pitchFamily="18" charset="0"/>
              </a:rPr>
              <a:t>observing physical/ emotional reactions</a:t>
            </a:r>
          </a:p>
          <a:p>
            <a:pPr marL="914400" lvl="1" indent="-457200">
              <a:buFont typeface="Arial" panose="020B0604020202020204" pitchFamily="34" charset="0"/>
              <a:buChar char="•"/>
            </a:pPr>
            <a:r>
              <a:rPr lang="en-US" sz="2400" i="1" dirty="0">
                <a:latin typeface="Ink Free" panose="03080402000500000000" pitchFamily="66" charset="0"/>
              </a:rPr>
              <a:t>e.g. </a:t>
            </a:r>
            <a:r>
              <a:rPr lang="en-US" sz="2400" dirty="0">
                <a:latin typeface="Ink Free" panose="03080402000500000000" pitchFamily="66" charset="0"/>
              </a:rPr>
              <a:t>tired today </a:t>
            </a:r>
            <a:r>
              <a:rPr lang="en-US" dirty="0">
                <a:latin typeface="Ink Free" panose="03080402000500000000" pitchFamily="66" charset="0"/>
                <a:sym typeface="Wingdings" panose="05000000000000000000" pitchFamily="2" charset="2"/>
              </a:rPr>
              <a:t></a:t>
            </a:r>
            <a:r>
              <a:rPr lang="en-US" sz="2400" dirty="0">
                <a:latin typeface="Ink Free" panose="03080402000500000000" pitchFamily="66" charset="0"/>
                <a:sym typeface="Wingdings" panose="05000000000000000000" pitchFamily="2" charset="2"/>
              </a:rPr>
              <a:t> t</a:t>
            </a:r>
            <a:r>
              <a:rPr lang="en-US" sz="2400" dirty="0">
                <a:latin typeface="Ink Free" panose="03080402000500000000" pitchFamily="66" charset="0"/>
              </a:rPr>
              <a:t>ry to identify causes: food? sleep? stress?</a:t>
            </a:r>
            <a:endParaRPr lang="en-US" sz="2400" dirty="0">
              <a:latin typeface="Ink Free" panose="03080402000500000000" pitchFamily="66" charset="0"/>
              <a:ea typeface="DengXian"/>
              <a:cs typeface="Times New Roman" panose="02020603050405020304" pitchFamily="18" charset="0"/>
            </a:endParaRPr>
          </a:p>
          <a:p>
            <a:pPr marL="914400" lvl="1" indent="-457200">
              <a:buFont typeface="Arial" panose="020B0604020202020204" pitchFamily="34" charset="0"/>
              <a:buChar char="•"/>
            </a:pPr>
            <a:endParaRPr lang="en-US" sz="2400" b="1" dirty="0">
              <a:latin typeface="Ink Free" panose="03080402000500000000" pitchFamily="66" charset="0"/>
              <a:ea typeface="DengXian"/>
              <a:cs typeface="Times New Roman" panose="02020603050405020304" pitchFamily="18" charset="0"/>
            </a:endParaRPr>
          </a:p>
          <a:p>
            <a:pPr marL="457200" indent="-457200">
              <a:buAutoNum type="arabicPeriod"/>
            </a:pPr>
            <a:r>
              <a:rPr lang="en-US" sz="2400" b="1" dirty="0">
                <a:latin typeface="Ink Free" panose="03080402000500000000" pitchFamily="66" charset="0"/>
                <a:ea typeface="DengXian"/>
                <a:cs typeface="Times New Roman" panose="02020603050405020304" pitchFamily="18" charset="0"/>
              </a:rPr>
              <a:t> Exercise</a:t>
            </a:r>
          </a:p>
          <a:p>
            <a:pPr marL="914400" lvl="1" indent="-457200">
              <a:buFont typeface="+mj-lt"/>
              <a:buAutoNum type="alphaUcPeriod"/>
            </a:pPr>
            <a:r>
              <a:rPr lang="en-US" sz="2400" b="1" dirty="0">
                <a:latin typeface="Ink Free" panose="03080402000500000000" pitchFamily="66" charset="0"/>
                <a:ea typeface="DengXian"/>
                <a:cs typeface="Times New Roman" panose="02020603050405020304" pitchFamily="18" charset="0"/>
              </a:rPr>
              <a:t>Cardio</a:t>
            </a:r>
          </a:p>
          <a:p>
            <a:pPr marL="1371600" lvl="2" indent="-457200">
              <a:buFont typeface="Arial" panose="020B0604020202020204" pitchFamily="34" charset="0"/>
              <a:buChar char="•"/>
            </a:pPr>
            <a:r>
              <a:rPr lang="en-US" sz="2400" dirty="0">
                <a:latin typeface="Ink Free" panose="03080402000500000000" pitchFamily="66" charset="0"/>
              </a:rPr>
              <a:t>gets heart pumping; stamina &amp; energy </a:t>
            </a:r>
            <a:r>
              <a:rPr lang="en-US" sz="2400" dirty="0">
                <a:latin typeface="Ink Free" panose="03080402000500000000" pitchFamily="66" charset="0"/>
                <a:sym typeface="Symbol" panose="05050102010706020507" pitchFamily="18" charset="2"/>
              </a:rPr>
              <a:t></a:t>
            </a:r>
            <a:endParaRPr lang="en-GB" sz="2400" dirty="0">
              <a:latin typeface="Ink Free" panose="03080402000500000000" pitchFamily="66" charset="0"/>
            </a:endParaRPr>
          </a:p>
          <a:p>
            <a:pPr marL="1371600" lvl="2" indent="-457200">
              <a:buFont typeface="Arial" panose="020B0604020202020204" pitchFamily="34" charset="0"/>
              <a:buChar char="•"/>
            </a:pPr>
            <a:r>
              <a:rPr lang="en-US" sz="2400" dirty="0">
                <a:latin typeface="Ink Free" panose="03080402000500000000" pitchFamily="66" charset="0"/>
              </a:rPr>
              <a:t>jogging and running</a:t>
            </a:r>
            <a:endParaRPr lang="en-US" sz="2400" b="1" dirty="0">
              <a:latin typeface="Ink Free" panose="03080402000500000000" pitchFamily="66" charset="0"/>
              <a:ea typeface="DengXian"/>
              <a:cs typeface="Times New Roman" panose="02020603050405020304" pitchFamily="18" charset="0"/>
            </a:endParaRPr>
          </a:p>
          <a:p>
            <a:pPr marL="914400" lvl="1" indent="-457200">
              <a:buFont typeface="+mj-lt"/>
              <a:buAutoNum type="alphaUcPeriod"/>
            </a:pPr>
            <a:r>
              <a:rPr lang="en-US" sz="2400" b="1" dirty="0">
                <a:latin typeface="Ink Free" panose="03080402000500000000" pitchFamily="66" charset="0"/>
                <a:ea typeface="DengXian"/>
                <a:cs typeface="Times New Roman" panose="02020603050405020304" pitchFamily="18" charset="0"/>
              </a:rPr>
              <a:t>Strength</a:t>
            </a:r>
          </a:p>
          <a:p>
            <a:pPr marL="1371600" lvl="2" indent="-457200">
              <a:buFont typeface="Arial" panose="020B0604020202020204" pitchFamily="34" charset="0"/>
              <a:buChar char="•"/>
            </a:pPr>
            <a:r>
              <a:rPr lang="en-US" sz="2400" dirty="0">
                <a:latin typeface="Ink Free" panose="03080402000500000000" pitchFamily="66" charset="0"/>
              </a:rPr>
              <a:t>strengthen muscles, release endorphins</a:t>
            </a:r>
            <a:endParaRPr lang="en-US" sz="2400" b="1" dirty="0">
              <a:latin typeface="Ink Free" panose="03080402000500000000" pitchFamily="66" charset="0"/>
              <a:ea typeface="DengXian"/>
              <a:cs typeface="Times New Roman" panose="02020603050405020304" pitchFamily="18" charset="0"/>
            </a:endParaRPr>
          </a:p>
        </p:txBody>
      </p:sp>
      <p:grpSp>
        <p:nvGrpSpPr>
          <p:cNvPr id="8" name="Group 7"/>
          <p:cNvGrpSpPr/>
          <p:nvPr/>
        </p:nvGrpSpPr>
        <p:grpSpPr>
          <a:xfrm>
            <a:off x="8004084" y="4709737"/>
            <a:ext cx="4104708" cy="2132737"/>
            <a:chOff x="6178149" y="3468602"/>
            <a:chExt cx="5025576" cy="2588793"/>
          </a:xfrm>
        </p:grpSpPr>
        <p:pic>
          <p:nvPicPr>
            <p:cNvPr id="4" name="Picture 3"/>
            <p:cNvPicPr>
              <a:picLocks noChangeAspect="1"/>
            </p:cNvPicPr>
            <p:nvPr/>
          </p:nvPicPr>
          <p:blipFill>
            <a:blip r:embed="rId2"/>
            <a:stretch>
              <a:fillRect/>
            </a:stretch>
          </p:blipFill>
          <p:spPr>
            <a:xfrm>
              <a:off x="6178149" y="3468602"/>
              <a:ext cx="5025576" cy="2588793"/>
            </a:xfrm>
            <a:prstGeom prst="rect">
              <a:avLst/>
            </a:prstGeom>
            <a:ln>
              <a:noFill/>
            </a:ln>
            <a:effectLst>
              <a:softEdge rad="112500"/>
            </a:effectLst>
          </p:spPr>
        </p:pic>
        <p:sp>
          <p:nvSpPr>
            <p:cNvPr id="5" name="Text Box 3"/>
            <p:cNvSpPr txBox="1">
              <a:spLocks noChangeArrowheads="1"/>
            </p:cNvSpPr>
            <p:nvPr/>
          </p:nvSpPr>
          <p:spPr bwMode="auto">
            <a:xfrm>
              <a:off x="6506375" y="5373214"/>
              <a:ext cx="1971062" cy="452166"/>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Michaela</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Text Box 3"/>
            <p:cNvSpPr txBox="1">
              <a:spLocks noChangeArrowheads="1"/>
            </p:cNvSpPr>
            <p:nvPr/>
          </p:nvSpPr>
          <p:spPr bwMode="auto">
            <a:xfrm>
              <a:off x="9336360" y="5373214"/>
              <a:ext cx="1619406" cy="452166"/>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John</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pSp>
      <p:sp>
        <p:nvSpPr>
          <p:cNvPr id="9" name="Rectangle 8"/>
          <p:cNvSpPr/>
          <p:nvPr/>
        </p:nvSpPr>
        <p:spPr>
          <a:xfrm>
            <a:off x="460748" y="1316622"/>
            <a:ext cx="10476390" cy="830997"/>
          </a:xfrm>
          <a:prstGeom prst="rect">
            <a:avLst/>
          </a:prstGeom>
        </p:spPr>
        <p:txBody>
          <a:bodyPr wrap="square">
            <a:spAutoFit/>
          </a:bodyPr>
          <a:lstStyle/>
          <a:p>
            <a:r>
              <a:rPr lang="en-US" sz="2400" dirty="0">
                <a:latin typeface="Calibri" panose="020F0502020204030204" pitchFamily="34" charset="0"/>
                <a:ea typeface="DengXian"/>
                <a:cs typeface="Times New Roman" panose="02020603050405020304" pitchFamily="18" charset="0"/>
              </a:rPr>
              <a:t>You are going to watch a short interview about positive mental health habits. </a:t>
            </a:r>
          </a:p>
          <a:p>
            <a:r>
              <a:rPr lang="en-US" sz="2400" dirty="0">
                <a:latin typeface="Calibri" panose="020F0502020204030204" pitchFamily="34" charset="0"/>
                <a:ea typeface="DengXian"/>
                <a:cs typeface="Times New Roman" panose="02020603050405020304" pitchFamily="18" charset="0"/>
              </a:rPr>
              <a:t>As you listen, make a note of the main ideas missing from the notes below. </a:t>
            </a:r>
            <a:endParaRPr lang="en-GB" sz="2400" dirty="0"/>
          </a:p>
        </p:txBody>
      </p:sp>
      <p:grpSp>
        <p:nvGrpSpPr>
          <p:cNvPr id="10" name="Group 2"/>
          <p:cNvGrpSpPr>
            <a:grpSpLocks/>
          </p:cNvGrpSpPr>
          <p:nvPr/>
        </p:nvGrpSpPr>
        <p:grpSpPr bwMode="auto">
          <a:xfrm>
            <a:off x="2279576" y="279885"/>
            <a:ext cx="7776864"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Asking questions</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53" name="Rectangle 152"/>
          <p:cNvSpPr/>
          <p:nvPr/>
        </p:nvSpPr>
        <p:spPr>
          <a:xfrm>
            <a:off x="839416" y="2488517"/>
            <a:ext cx="4176464" cy="360040"/>
          </a:xfrm>
          <a:prstGeom prst="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C00000"/>
              </a:solidFill>
            </a:endParaRPr>
          </a:p>
        </p:txBody>
      </p:sp>
      <p:sp>
        <p:nvSpPr>
          <p:cNvPr id="154" name="Rectangle 153"/>
          <p:cNvSpPr/>
          <p:nvPr/>
        </p:nvSpPr>
        <p:spPr>
          <a:xfrm>
            <a:off x="983432" y="4293096"/>
            <a:ext cx="1296144" cy="360040"/>
          </a:xfrm>
          <a:prstGeom prst="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C00000"/>
              </a:solidFill>
            </a:endParaRPr>
          </a:p>
        </p:txBody>
      </p:sp>
      <p:sp>
        <p:nvSpPr>
          <p:cNvPr id="155" name="Rectangle 154"/>
          <p:cNvSpPr/>
          <p:nvPr/>
        </p:nvSpPr>
        <p:spPr>
          <a:xfrm>
            <a:off x="1415480" y="4709736"/>
            <a:ext cx="1296144" cy="360040"/>
          </a:xfrm>
          <a:prstGeom prst="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C00000"/>
              </a:solidFill>
            </a:endParaRPr>
          </a:p>
        </p:txBody>
      </p:sp>
      <p:sp>
        <p:nvSpPr>
          <p:cNvPr id="156" name="Rectangle 155"/>
          <p:cNvSpPr/>
          <p:nvPr/>
        </p:nvSpPr>
        <p:spPr>
          <a:xfrm>
            <a:off x="1415480" y="5802471"/>
            <a:ext cx="1296144" cy="360040"/>
          </a:xfrm>
          <a:prstGeom prst="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C00000"/>
              </a:solidFill>
            </a:endParaRPr>
          </a:p>
        </p:txBody>
      </p:sp>
      <p:pic>
        <p:nvPicPr>
          <p:cNvPr id="2" name="Picture 6" descr="Book Generic Mixed icon">
            <a:extLst>
              <a:ext uri="{FF2B5EF4-FFF2-40B4-BE49-F238E27FC236}">
                <a16:creationId xmlns:a16="http://schemas.microsoft.com/office/drawing/2014/main" id="{46D06F67-2D41-7703-FF2B-5680908ADD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8408" y="2559045"/>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86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9375" y="1773537"/>
            <a:ext cx="11449273" cy="4816703"/>
          </a:xfrm>
          <a:prstGeom prst="rect">
            <a:avLst/>
          </a:prstGeom>
          <a:ln>
            <a:solidFill>
              <a:srgbClr val="002060"/>
            </a:solidFill>
            <a:prstDash val="dashDot"/>
          </a:ln>
        </p:spPr>
        <p:txBody>
          <a:bodyPr wrap="square">
            <a:spAutoFit/>
          </a:bodyPr>
          <a:lstStyle/>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Michaela:</a:t>
            </a:r>
            <a:r>
              <a:rPr lang="en-US" dirty="0">
                <a:latin typeface="Calibri" panose="020F0502020204030204" pitchFamily="34" charset="0"/>
                <a:ea typeface="DengXian"/>
                <a:cs typeface="Times New Roman" panose="02020603050405020304" pitchFamily="18" charset="0"/>
              </a:rPr>
              <a:t> I tend to focus on exercise and self-awareness.</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John:</a:t>
            </a:r>
            <a:r>
              <a:rPr lang="en-US" dirty="0">
                <a:latin typeface="Calibri" panose="020F0502020204030204" pitchFamily="34" charset="0"/>
                <a:ea typeface="DengXian"/>
                <a:cs typeface="Times New Roman" panose="02020603050405020304" pitchFamily="18" charset="0"/>
              </a:rPr>
              <a:t> OK, so self-awareness: </a:t>
            </a:r>
            <a:r>
              <a:rPr lang="en-US" b="1" dirty="0">
                <a:solidFill>
                  <a:srgbClr val="C00000"/>
                </a:solidFill>
                <a:latin typeface="Calibri" panose="020F0502020204030204" pitchFamily="34" charset="0"/>
                <a:ea typeface="DengXian"/>
                <a:cs typeface="Times New Roman" panose="02020603050405020304" pitchFamily="18" charset="0"/>
              </a:rPr>
              <a:t>Could you tell me what you mean by that?</a:t>
            </a:r>
            <a:endParaRPr lang="en-GB" dirty="0">
              <a:solidFill>
                <a:srgbClr val="C00000"/>
              </a:solidFill>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Michaela: </a:t>
            </a:r>
            <a:r>
              <a:rPr lang="en-US" dirty="0">
                <a:latin typeface="Calibri" panose="020F0502020204030204" pitchFamily="34" charset="0"/>
                <a:ea typeface="DengXian"/>
                <a:cs typeface="Times New Roman" panose="02020603050405020304" pitchFamily="18" charset="0"/>
              </a:rPr>
              <a:t>So self-awareness basically refers to…</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John: </a:t>
            </a:r>
            <a:r>
              <a:rPr lang="en-US" dirty="0">
                <a:latin typeface="Calibri" panose="020F0502020204030204" pitchFamily="34" charset="0"/>
                <a:ea typeface="DengXian"/>
                <a:cs typeface="Times New Roman" panose="02020603050405020304" pitchFamily="18" charset="0"/>
              </a:rPr>
              <a:t>OK,</a:t>
            </a:r>
            <a:r>
              <a:rPr lang="en-US" dirty="0">
                <a:solidFill>
                  <a:srgbClr val="C00000"/>
                </a:solidFill>
                <a:latin typeface="Calibri" panose="020F0502020204030204" pitchFamily="34" charset="0"/>
                <a:ea typeface="DengXian"/>
                <a:cs typeface="Times New Roman" panose="02020603050405020304" pitchFamily="18" charset="0"/>
              </a:rPr>
              <a:t> </a:t>
            </a:r>
            <a:r>
              <a:rPr lang="en-US" b="1" dirty="0">
                <a:solidFill>
                  <a:srgbClr val="C00000"/>
                </a:solidFill>
                <a:latin typeface="Calibri" panose="020F0502020204030204" pitchFamily="34" charset="0"/>
                <a:ea typeface="DengXian"/>
                <a:cs typeface="Times New Roman" panose="02020603050405020304" pitchFamily="18" charset="0"/>
              </a:rPr>
              <a:t>could you give me an example of</a:t>
            </a:r>
            <a:r>
              <a:rPr lang="en-US" dirty="0">
                <a:solidFill>
                  <a:srgbClr val="C00000"/>
                </a:solidFill>
                <a:latin typeface="Calibri" panose="020F0502020204030204" pitchFamily="34" charset="0"/>
                <a:ea typeface="DengXian"/>
                <a:cs typeface="Times New Roman" panose="02020603050405020304" pitchFamily="18" charset="0"/>
              </a:rPr>
              <a:t> </a:t>
            </a:r>
            <a:r>
              <a:rPr lang="en-US" dirty="0">
                <a:latin typeface="Calibri" panose="020F0502020204030204" pitchFamily="34" charset="0"/>
                <a:ea typeface="DengXian"/>
                <a:cs typeface="Times New Roman" panose="02020603050405020304" pitchFamily="18" charset="0"/>
              </a:rPr>
              <a:t>what you do?</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Michaela: </a:t>
            </a:r>
            <a:r>
              <a:rPr lang="en-US" dirty="0">
                <a:latin typeface="Calibri" panose="020F0502020204030204" pitchFamily="34" charset="0"/>
                <a:ea typeface="DengXian"/>
                <a:cs typeface="Times New Roman" panose="02020603050405020304" pitchFamily="18" charset="0"/>
              </a:rPr>
              <a:t>So, for example let's say today I'm feeling…</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John: </a:t>
            </a:r>
            <a:r>
              <a:rPr lang="en-US" dirty="0">
                <a:latin typeface="Calibri" panose="020F0502020204030204" pitchFamily="34" charset="0"/>
                <a:ea typeface="DengXian"/>
                <a:cs typeface="Times New Roman" panose="02020603050405020304" pitchFamily="18" charset="0"/>
              </a:rPr>
              <a:t>OK, I got it. OK, so that's self-awareness, now, sorry, </a:t>
            </a:r>
            <a:r>
              <a:rPr lang="en-US" b="1" dirty="0">
                <a:solidFill>
                  <a:srgbClr val="C00000"/>
                </a:solidFill>
                <a:latin typeface="Calibri" panose="020F0502020204030204" pitchFamily="34" charset="0"/>
                <a:ea typeface="DengXian"/>
                <a:cs typeface="Times New Roman" panose="02020603050405020304" pitchFamily="18" charset="0"/>
              </a:rPr>
              <a:t>could you remind me</a:t>
            </a:r>
            <a:r>
              <a:rPr lang="en-US" dirty="0">
                <a:solidFill>
                  <a:srgbClr val="C00000"/>
                </a:solidFill>
                <a:latin typeface="Calibri" panose="020F0502020204030204" pitchFamily="34" charset="0"/>
                <a:ea typeface="DengXian"/>
                <a:cs typeface="Times New Roman" panose="02020603050405020304" pitchFamily="18" charset="0"/>
              </a:rPr>
              <a:t> </a:t>
            </a:r>
            <a:r>
              <a:rPr lang="en-US" dirty="0">
                <a:latin typeface="Calibri" panose="020F0502020204030204" pitchFamily="34" charset="0"/>
                <a:ea typeface="DengXian"/>
                <a:cs typeface="Times New Roman" panose="02020603050405020304" pitchFamily="18" charset="0"/>
              </a:rPr>
              <a:t>what was the other method that you talked about?</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Michaela: </a:t>
            </a:r>
            <a:r>
              <a:rPr lang="en-US" dirty="0">
                <a:latin typeface="Calibri" panose="020F0502020204030204" pitchFamily="34" charset="0"/>
                <a:ea typeface="DengXian"/>
                <a:cs typeface="Times New Roman" panose="02020603050405020304" pitchFamily="18" charset="0"/>
              </a:rPr>
              <a:t>So the other method is exercise.</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John: </a:t>
            </a:r>
            <a:r>
              <a:rPr lang="en-US" dirty="0">
                <a:latin typeface="Calibri" panose="020F0502020204030204" pitchFamily="34" charset="0"/>
                <a:ea typeface="DengXian"/>
                <a:cs typeface="Times New Roman" panose="02020603050405020304" pitchFamily="18" charset="0"/>
              </a:rPr>
              <a:t>Ah OK, exercise, so </a:t>
            </a:r>
            <a:r>
              <a:rPr lang="en-US" b="1" dirty="0">
                <a:solidFill>
                  <a:srgbClr val="C00000"/>
                </a:solidFill>
                <a:latin typeface="Calibri" panose="020F0502020204030204" pitchFamily="34" charset="0"/>
                <a:ea typeface="DengXian"/>
                <a:cs typeface="Times New Roman" panose="02020603050405020304" pitchFamily="18" charset="0"/>
              </a:rPr>
              <a:t>could you elaborate on that a little bit?</a:t>
            </a:r>
            <a:endParaRPr lang="en-GB" dirty="0">
              <a:solidFill>
                <a:srgbClr val="C00000"/>
              </a:solidFill>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Michaela: </a:t>
            </a:r>
            <a:r>
              <a:rPr lang="en-US" dirty="0">
                <a:latin typeface="Calibri" panose="020F0502020204030204" pitchFamily="34" charset="0"/>
                <a:ea typeface="DengXian"/>
                <a:cs typeface="Times New Roman" panose="02020603050405020304" pitchFamily="18" charset="0"/>
              </a:rPr>
              <a:t>OK, so I tend to focus on alternating between cardio and strength exercise.</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John: </a:t>
            </a:r>
            <a:r>
              <a:rPr lang="en-US" dirty="0">
                <a:latin typeface="Calibri" panose="020F0502020204030204" pitchFamily="34" charset="0"/>
                <a:ea typeface="DengXian"/>
                <a:cs typeface="Times New Roman" panose="02020603050405020304" pitchFamily="18" charset="0"/>
              </a:rPr>
              <a:t>Ok, so cardio. </a:t>
            </a:r>
            <a:r>
              <a:rPr lang="en-US" b="1" dirty="0">
                <a:solidFill>
                  <a:srgbClr val="C00000"/>
                </a:solidFill>
                <a:latin typeface="Calibri" panose="020F0502020204030204" pitchFamily="34" charset="0"/>
                <a:ea typeface="DengXian"/>
                <a:cs typeface="Times New Roman" panose="02020603050405020304" pitchFamily="18" charset="0"/>
              </a:rPr>
              <a:t>What do you mean by</a:t>
            </a:r>
            <a:r>
              <a:rPr lang="en-US" dirty="0">
                <a:solidFill>
                  <a:srgbClr val="C00000"/>
                </a:solidFill>
                <a:latin typeface="Calibri" panose="020F0502020204030204" pitchFamily="34" charset="0"/>
                <a:ea typeface="DengXian"/>
                <a:cs typeface="Times New Roman" panose="02020603050405020304" pitchFamily="18" charset="0"/>
              </a:rPr>
              <a:t> </a:t>
            </a:r>
            <a:r>
              <a:rPr lang="en-US" dirty="0">
                <a:latin typeface="Calibri" panose="020F0502020204030204" pitchFamily="34" charset="0"/>
                <a:ea typeface="DengXian"/>
                <a:cs typeface="Times New Roman" panose="02020603050405020304" pitchFamily="18" charset="0"/>
              </a:rPr>
              <a:t>cardio?</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Michaela: </a:t>
            </a:r>
            <a:r>
              <a:rPr lang="en-US" dirty="0">
                <a:latin typeface="Calibri" panose="020F0502020204030204" pitchFamily="34" charset="0"/>
                <a:ea typeface="DengXian"/>
                <a:cs typeface="Times New Roman" panose="02020603050405020304" pitchFamily="18" charset="0"/>
              </a:rPr>
              <a:t>Cardio is any type of exercise that would get your heart pumping…</a:t>
            </a:r>
            <a:endParaRPr lang="en-GB" dirty="0">
              <a:latin typeface="Calibri" panose="020F0502020204030204" pitchFamily="34" charset="0"/>
              <a:ea typeface="DengXian"/>
              <a:cs typeface="Times New Roman" panose="02020603050405020304" pitchFamily="18" charset="0"/>
            </a:endParaRPr>
          </a:p>
          <a:p>
            <a:pPr>
              <a:spcBef>
                <a:spcPts val="600"/>
              </a:spcBef>
              <a:spcAft>
                <a:spcPts val="0"/>
              </a:spcAft>
            </a:pPr>
            <a:r>
              <a:rPr lang="en-US" i="1" dirty="0">
                <a:latin typeface="Calibri" panose="020F0502020204030204" pitchFamily="34" charset="0"/>
                <a:ea typeface="DengXian"/>
                <a:cs typeface="Times New Roman" panose="02020603050405020304" pitchFamily="18" charset="0"/>
              </a:rPr>
              <a:t>John: </a:t>
            </a:r>
            <a:r>
              <a:rPr lang="en-US" dirty="0">
                <a:latin typeface="Calibri" panose="020F0502020204030204" pitchFamily="34" charset="0"/>
                <a:ea typeface="DengXian"/>
                <a:cs typeface="Times New Roman" panose="02020603050405020304" pitchFamily="18" charset="0"/>
              </a:rPr>
              <a:t>OK </a:t>
            </a:r>
            <a:r>
              <a:rPr lang="en-US" b="1" dirty="0">
                <a:solidFill>
                  <a:srgbClr val="C00000"/>
                </a:solidFill>
                <a:latin typeface="Calibri" panose="020F0502020204030204" pitchFamily="34" charset="0"/>
                <a:ea typeface="DengXian"/>
                <a:cs typeface="Times New Roman" panose="02020603050405020304" pitchFamily="18" charset="0"/>
              </a:rPr>
              <a:t>could you be a bit more specific in terms of </a:t>
            </a:r>
            <a:r>
              <a:rPr lang="en-US" dirty="0">
                <a:latin typeface="Calibri" panose="020F0502020204030204" pitchFamily="34" charset="0"/>
                <a:ea typeface="DengXian"/>
                <a:cs typeface="Times New Roman" panose="02020603050405020304" pitchFamily="18" charset="0"/>
              </a:rPr>
              <a:t>exercises that you do?</a:t>
            </a:r>
            <a:endParaRPr lang="en-GB" dirty="0">
              <a:latin typeface="Calibri" panose="020F0502020204030204" pitchFamily="34" charset="0"/>
              <a:ea typeface="DengXian"/>
              <a:cs typeface="Times New Roman" panose="02020603050405020304" pitchFamily="18" charset="0"/>
            </a:endParaRPr>
          </a:p>
          <a:p>
            <a:r>
              <a:rPr lang="en-US" i="1" dirty="0">
                <a:latin typeface="Calibri" panose="020F0502020204030204" pitchFamily="34" charset="0"/>
                <a:ea typeface="DengXian"/>
                <a:cs typeface="Times New Roman" panose="02020603050405020304" pitchFamily="18" charset="0"/>
              </a:rPr>
              <a:t>Michaela: </a:t>
            </a:r>
            <a:r>
              <a:rPr lang="en-US" dirty="0">
                <a:latin typeface="Calibri" panose="020F0502020204030204" pitchFamily="34" charset="0"/>
                <a:ea typeface="DengXian"/>
                <a:cs typeface="Times New Roman" panose="02020603050405020304" pitchFamily="18" charset="0"/>
              </a:rPr>
              <a:t>Jogging and running are the best types of cardio…</a:t>
            </a:r>
            <a:endParaRPr lang="en-GB" dirty="0"/>
          </a:p>
        </p:txBody>
      </p:sp>
      <p:grpSp>
        <p:nvGrpSpPr>
          <p:cNvPr id="8" name="Group 7"/>
          <p:cNvGrpSpPr/>
          <p:nvPr/>
        </p:nvGrpSpPr>
        <p:grpSpPr>
          <a:xfrm>
            <a:off x="9874923" y="5673915"/>
            <a:ext cx="2298473" cy="1215041"/>
            <a:chOff x="6178149" y="3468602"/>
            <a:chExt cx="5025576" cy="2588793"/>
          </a:xfrm>
        </p:grpSpPr>
        <p:pic>
          <p:nvPicPr>
            <p:cNvPr id="4" name="Picture 3"/>
            <p:cNvPicPr>
              <a:picLocks noChangeAspect="1"/>
            </p:cNvPicPr>
            <p:nvPr/>
          </p:nvPicPr>
          <p:blipFill>
            <a:blip r:embed="rId2"/>
            <a:stretch>
              <a:fillRect/>
            </a:stretch>
          </p:blipFill>
          <p:spPr>
            <a:xfrm>
              <a:off x="6178149" y="3468602"/>
              <a:ext cx="5025576" cy="2588793"/>
            </a:xfrm>
            <a:prstGeom prst="rect">
              <a:avLst/>
            </a:prstGeom>
            <a:ln>
              <a:noFill/>
            </a:ln>
            <a:effectLst>
              <a:softEdge rad="112500"/>
            </a:effectLst>
          </p:spPr>
        </p:pic>
        <p:sp>
          <p:nvSpPr>
            <p:cNvPr id="5" name="Text Box 3"/>
            <p:cNvSpPr txBox="1">
              <a:spLocks noChangeArrowheads="1"/>
            </p:cNvSpPr>
            <p:nvPr/>
          </p:nvSpPr>
          <p:spPr bwMode="auto">
            <a:xfrm>
              <a:off x="6506375" y="5373216"/>
              <a:ext cx="1971062" cy="452166"/>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Michaela</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Text Box 3"/>
            <p:cNvSpPr txBox="1">
              <a:spLocks noChangeArrowheads="1"/>
            </p:cNvSpPr>
            <p:nvPr/>
          </p:nvSpPr>
          <p:spPr bwMode="auto">
            <a:xfrm>
              <a:off x="9336360" y="5373216"/>
              <a:ext cx="1619406" cy="452166"/>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Verdana" panose="020B0604030504040204" pitchFamily="34" charset="0"/>
                </a:rPr>
                <a:t>John</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pSp>
      <p:sp>
        <p:nvSpPr>
          <p:cNvPr id="9" name="Rectangle 8"/>
          <p:cNvSpPr/>
          <p:nvPr/>
        </p:nvSpPr>
        <p:spPr>
          <a:xfrm>
            <a:off x="479375" y="1039563"/>
            <a:ext cx="11449273" cy="646331"/>
          </a:xfrm>
          <a:prstGeom prst="rect">
            <a:avLst/>
          </a:prstGeom>
        </p:spPr>
        <p:txBody>
          <a:bodyPr wrap="square">
            <a:spAutoFit/>
          </a:bodyPr>
          <a:lstStyle/>
          <a:p>
            <a:r>
              <a:rPr lang="en-US" dirty="0"/>
              <a:t>Look at the partial transcript and try to figure out the questions using your memory and the answer stems given. Then watch the interview again and complete the answers.</a:t>
            </a:r>
            <a:endParaRPr lang="en-GB" dirty="0"/>
          </a:p>
        </p:txBody>
      </p:sp>
      <p:grpSp>
        <p:nvGrpSpPr>
          <p:cNvPr id="10" name="Group 2"/>
          <p:cNvGrpSpPr>
            <a:grpSpLocks/>
          </p:cNvGrpSpPr>
          <p:nvPr/>
        </p:nvGrpSpPr>
        <p:grpSpPr bwMode="auto">
          <a:xfrm>
            <a:off x="2279576" y="279885"/>
            <a:ext cx="7776864"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Asking questions</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 name="Rectangle 5"/>
          <p:cNvSpPr/>
          <p:nvPr/>
        </p:nvSpPr>
        <p:spPr>
          <a:xfrm>
            <a:off x="3215680" y="2132856"/>
            <a:ext cx="4176464" cy="360040"/>
          </a:xfrm>
          <a:prstGeom prst="rect">
            <a:avLst/>
          </a:prstGeom>
          <a:solidFill>
            <a:srgbClr val="E5FB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1.</a:t>
            </a:r>
            <a:endParaRPr lang="en-GB" dirty="0">
              <a:solidFill>
                <a:srgbClr val="C00000"/>
              </a:solidFill>
            </a:endParaRPr>
          </a:p>
        </p:txBody>
      </p:sp>
      <p:sp>
        <p:nvSpPr>
          <p:cNvPr id="33" name="Rectangle 32"/>
          <p:cNvSpPr/>
          <p:nvPr/>
        </p:nvSpPr>
        <p:spPr>
          <a:xfrm>
            <a:off x="1487488" y="2834827"/>
            <a:ext cx="3096344" cy="360040"/>
          </a:xfrm>
          <a:prstGeom prst="rect">
            <a:avLst/>
          </a:prstGeom>
          <a:solidFill>
            <a:srgbClr val="E5FB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2.</a:t>
            </a:r>
            <a:endParaRPr lang="en-GB" dirty="0">
              <a:solidFill>
                <a:srgbClr val="C00000"/>
              </a:solidFill>
            </a:endParaRPr>
          </a:p>
        </p:txBody>
      </p:sp>
      <p:sp>
        <p:nvSpPr>
          <p:cNvPr id="35" name="Rectangle 34"/>
          <p:cNvSpPr/>
          <p:nvPr/>
        </p:nvSpPr>
        <p:spPr>
          <a:xfrm>
            <a:off x="5879976" y="3512594"/>
            <a:ext cx="2088232" cy="360040"/>
          </a:xfrm>
          <a:prstGeom prst="rect">
            <a:avLst/>
          </a:prstGeom>
          <a:solidFill>
            <a:srgbClr val="E5FB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3.</a:t>
            </a:r>
            <a:endParaRPr lang="en-GB" dirty="0">
              <a:solidFill>
                <a:srgbClr val="C00000"/>
              </a:solidFill>
            </a:endParaRPr>
          </a:p>
        </p:txBody>
      </p:sp>
      <p:sp>
        <p:nvSpPr>
          <p:cNvPr id="36" name="Rectangle 35"/>
          <p:cNvSpPr/>
          <p:nvPr/>
        </p:nvSpPr>
        <p:spPr>
          <a:xfrm>
            <a:off x="2855640" y="4509120"/>
            <a:ext cx="3888432" cy="360040"/>
          </a:xfrm>
          <a:prstGeom prst="rect">
            <a:avLst/>
          </a:prstGeom>
          <a:solidFill>
            <a:srgbClr val="E5FB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4.</a:t>
            </a:r>
            <a:endParaRPr lang="en-GB" dirty="0">
              <a:solidFill>
                <a:srgbClr val="C00000"/>
              </a:solidFill>
            </a:endParaRPr>
          </a:p>
        </p:txBody>
      </p:sp>
      <p:sp>
        <p:nvSpPr>
          <p:cNvPr id="38" name="Rectangle 37"/>
          <p:cNvSpPr/>
          <p:nvPr/>
        </p:nvSpPr>
        <p:spPr>
          <a:xfrm>
            <a:off x="2423592" y="5189640"/>
            <a:ext cx="2088232" cy="360040"/>
          </a:xfrm>
          <a:prstGeom prst="rect">
            <a:avLst/>
          </a:prstGeom>
          <a:solidFill>
            <a:srgbClr val="E5FB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5.</a:t>
            </a:r>
            <a:endParaRPr lang="en-GB" dirty="0">
              <a:solidFill>
                <a:srgbClr val="C00000"/>
              </a:solidFill>
            </a:endParaRPr>
          </a:p>
        </p:txBody>
      </p:sp>
      <p:sp>
        <p:nvSpPr>
          <p:cNvPr id="39" name="Rectangle 38"/>
          <p:cNvSpPr/>
          <p:nvPr/>
        </p:nvSpPr>
        <p:spPr>
          <a:xfrm>
            <a:off x="1415480" y="5877272"/>
            <a:ext cx="4104456" cy="360040"/>
          </a:xfrm>
          <a:prstGeom prst="rect">
            <a:avLst/>
          </a:prstGeom>
          <a:solidFill>
            <a:srgbClr val="E5FB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6.</a:t>
            </a:r>
            <a:endParaRPr lang="en-GB" dirty="0">
              <a:solidFill>
                <a:srgbClr val="C00000"/>
              </a:solidFill>
            </a:endParaRPr>
          </a:p>
        </p:txBody>
      </p:sp>
      <p:pic>
        <p:nvPicPr>
          <p:cNvPr id="2" name="Picture 6" descr="Book Generic Mixed icon">
            <a:extLst>
              <a:ext uri="{FF2B5EF4-FFF2-40B4-BE49-F238E27FC236}">
                <a16:creationId xmlns:a16="http://schemas.microsoft.com/office/drawing/2014/main" id="{DA3FEE05-6565-4A91-EDDE-7B63429DF2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4935" y="1960849"/>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58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P spid="35" grpId="0" animBg="1"/>
      <p:bldP spid="36" grpId="0" animBg="1"/>
      <p:bldP spid="38"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7368" y="1228980"/>
            <a:ext cx="11579488" cy="1938992"/>
          </a:xfrm>
          <a:prstGeom prst="rect">
            <a:avLst/>
          </a:prstGeom>
        </p:spPr>
        <p:txBody>
          <a:bodyPr wrap="square">
            <a:spAutoFit/>
          </a:bodyPr>
          <a:lstStyle/>
          <a:p>
            <a:r>
              <a:rPr lang="en-US" sz="2000" dirty="0"/>
              <a:t>The interview mainly contains two types of question: questions for </a:t>
            </a:r>
            <a:r>
              <a:rPr lang="en-US" sz="2000" b="1" dirty="0"/>
              <a:t>clarification</a:t>
            </a:r>
            <a:r>
              <a:rPr lang="en-US" sz="2000" dirty="0"/>
              <a:t> and questions for </a:t>
            </a:r>
            <a:r>
              <a:rPr lang="en-US" sz="2000" b="1" dirty="0"/>
              <a:t>elaboration</a:t>
            </a:r>
            <a:r>
              <a:rPr lang="en-US" sz="2000" dirty="0"/>
              <a:t>. </a:t>
            </a:r>
          </a:p>
          <a:p>
            <a:endParaRPr lang="en-US" sz="2000" dirty="0"/>
          </a:p>
          <a:p>
            <a:endParaRPr lang="en-US" sz="2000" dirty="0"/>
          </a:p>
          <a:p>
            <a:endParaRPr lang="en-US" sz="2000" dirty="0"/>
          </a:p>
          <a:p>
            <a:endParaRPr lang="en-US" sz="2000" dirty="0"/>
          </a:p>
          <a:p>
            <a:r>
              <a:rPr lang="en-US" sz="2000" dirty="0"/>
              <a:t>Work with a partner. Put the questions from the previous task into the table below. </a:t>
            </a:r>
            <a:endParaRPr lang="en-GB" sz="2000" dirty="0"/>
          </a:p>
        </p:txBody>
      </p:sp>
      <p:grpSp>
        <p:nvGrpSpPr>
          <p:cNvPr id="10" name="Group 2"/>
          <p:cNvGrpSpPr>
            <a:grpSpLocks/>
          </p:cNvGrpSpPr>
          <p:nvPr/>
        </p:nvGrpSpPr>
        <p:grpSpPr bwMode="auto">
          <a:xfrm>
            <a:off x="2279576" y="279885"/>
            <a:ext cx="7776864"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Asking questions</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18" name="Table 17"/>
          <p:cNvGraphicFramePr>
            <a:graphicFrameLocks noGrp="1"/>
          </p:cNvGraphicFramePr>
          <p:nvPr>
            <p:extLst>
              <p:ext uri="{D42A27DB-BD31-4B8C-83A1-F6EECF244321}">
                <p14:modId xmlns:p14="http://schemas.microsoft.com/office/powerpoint/2010/main" val="4159041520"/>
              </p:ext>
            </p:extLst>
          </p:nvPr>
        </p:nvGraphicFramePr>
        <p:xfrm>
          <a:off x="407368" y="3324567"/>
          <a:ext cx="5040560" cy="3288787"/>
        </p:xfrm>
        <a:graphic>
          <a:graphicData uri="http://schemas.openxmlformats.org/drawingml/2006/table">
            <a:tbl>
              <a:tblPr firstRow="1" firstCol="1" bandRow="1">
                <a:tableStyleId>{5C22544A-7EE6-4342-B048-85BDC9FD1C3A}</a:tableStyleId>
              </a:tblPr>
              <a:tblGrid>
                <a:gridCol w="5040560">
                  <a:extLst>
                    <a:ext uri="{9D8B030D-6E8A-4147-A177-3AD203B41FA5}">
                      <a16:colId xmlns:a16="http://schemas.microsoft.com/office/drawing/2014/main" val="1233590738"/>
                    </a:ext>
                  </a:extLst>
                </a:gridCol>
              </a:tblGrid>
              <a:tr h="3288787">
                <a:tc>
                  <a:txBody>
                    <a:bodyPr/>
                    <a:lstStyle/>
                    <a:p>
                      <a:pPr>
                        <a:lnSpc>
                          <a:spcPct val="150000"/>
                        </a:lnSpc>
                        <a:spcBef>
                          <a:spcPts val="600"/>
                        </a:spcBef>
                        <a:spcAft>
                          <a:spcPts val="0"/>
                        </a:spcAft>
                      </a:pPr>
                      <a:r>
                        <a:rPr lang="en-US" sz="2000" b="0" i="1" dirty="0">
                          <a:solidFill>
                            <a:schemeClr val="tx1"/>
                          </a:solidFill>
                          <a:latin typeface="Calibri" panose="020F0502020204030204" pitchFamily="34" charset="0"/>
                          <a:ea typeface="DengXian"/>
                          <a:cs typeface="Times New Roman" panose="02020603050405020304" pitchFamily="18" charset="0"/>
                        </a:rPr>
                        <a:t>Could you tell me what you mean by that?</a:t>
                      </a:r>
                    </a:p>
                    <a:p>
                      <a:pPr>
                        <a:lnSpc>
                          <a:spcPct val="150000"/>
                        </a:lnSpc>
                        <a:spcBef>
                          <a:spcPts val="600"/>
                        </a:spcBef>
                        <a:spcAft>
                          <a:spcPts val="0"/>
                        </a:spcAft>
                      </a:pPr>
                      <a:r>
                        <a:rPr lang="en-US" sz="2000" b="0" i="1" dirty="0">
                          <a:solidFill>
                            <a:schemeClr val="tx1"/>
                          </a:solidFill>
                          <a:latin typeface="Calibri" panose="020F0502020204030204" pitchFamily="34" charset="0"/>
                          <a:ea typeface="DengXian"/>
                          <a:cs typeface="Times New Roman" panose="02020603050405020304" pitchFamily="18" charset="0"/>
                        </a:rPr>
                        <a:t>Could you give me an example of …?</a:t>
                      </a:r>
                    </a:p>
                    <a:p>
                      <a:pPr>
                        <a:lnSpc>
                          <a:spcPct val="150000"/>
                        </a:lnSpc>
                        <a:spcBef>
                          <a:spcPts val="600"/>
                        </a:spcBef>
                        <a:spcAft>
                          <a:spcPts val="0"/>
                        </a:spcAft>
                      </a:pPr>
                      <a:r>
                        <a:rPr lang="en-US" sz="2000" b="0" i="1" dirty="0">
                          <a:solidFill>
                            <a:schemeClr val="tx1"/>
                          </a:solidFill>
                          <a:latin typeface="Calibri" panose="020F0502020204030204" pitchFamily="34" charset="0"/>
                          <a:ea typeface="DengXian"/>
                          <a:cs typeface="Times New Roman" panose="02020603050405020304" pitchFamily="18" charset="0"/>
                        </a:rPr>
                        <a:t>Could you remind me …?</a:t>
                      </a:r>
                    </a:p>
                    <a:p>
                      <a:pPr marL="0" marR="0" lvl="0" indent="0" algn="l" defTabSz="914400" rtl="0" eaLnBrk="1" fontAlgn="auto" latinLnBrk="0" hangingPunct="1">
                        <a:lnSpc>
                          <a:spcPct val="150000"/>
                        </a:lnSpc>
                        <a:spcBef>
                          <a:spcPts val="600"/>
                        </a:spcBef>
                        <a:spcAft>
                          <a:spcPts val="0"/>
                        </a:spcAft>
                        <a:buClrTx/>
                        <a:buSzTx/>
                        <a:buFontTx/>
                        <a:buNone/>
                        <a:tabLst/>
                        <a:defRPr/>
                      </a:pPr>
                      <a:r>
                        <a:rPr lang="en-US" sz="2000" b="0" i="1" dirty="0">
                          <a:solidFill>
                            <a:schemeClr val="tx1"/>
                          </a:solidFill>
                          <a:latin typeface="Calibri" panose="020F0502020204030204" pitchFamily="34" charset="0"/>
                          <a:ea typeface="DengXian"/>
                          <a:cs typeface="Times New Roman" panose="02020603050405020304" pitchFamily="18" charset="0"/>
                        </a:rPr>
                        <a:t>Could you elaborate on that a little bit?</a:t>
                      </a:r>
                      <a:endParaRPr lang="en-GB" sz="2000" b="0" i="1" dirty="0">
                        <a:solidFill>
                          <a:schemeClr val="tx1"/>
                        </a:solidFill>
                        <a:latin typeface="Calibri" panose="020F0502020204030204" pitchFamily="34" charset="0"/>
                        <a:ea typeface="DengXian"/>
                        <a:cs typeface="Times New Roman" panose="02020603050405020304" pitchFamily="18" charset="0"/>
                      </a:endParaRPr>
                    </a:p>
                    <a:p>
                      <a:pPr>
                        <a:lnSpc>
                          <a:spcPct val="150000"/>
                        </a:lnSpc>
                        <a:spcBef>
                          <a:spcPts val="600"/>
                        </a:spcBef>
                        <a:spcAft>
                          <a:spcPts val="0"/>
                        </a:spcAft>
                      </a:pPr>
                      <a:r>
                        <a:rPr lang="en-US" sz="2000" b="0" i="1" dirty="0">
                          <a:solidFill>
                            <a:schemeClr val="tx1"/>
                          </a:solidFill>
                          <a:latin typeface="Calibri" panose="020F0502020204030204" pitchFamily="34" charset="0"/>
                          <a:ea typeface="DengXian"/>
                          <a:cs typeface="Times New Roman" panose="02020603050405020304" pitchFamily="18" charset="0"/>
                        </a:rPr>
                        <a:t>What do you mean by …?</a:t>
                      </a:r>
                    </a:p>
                    <a:p>
                      <a:pPr>
                        <a:lnSpc>
                          <a:spcPct val="150000"/>
                        </a:lnSpc>
                        <a:spcBef>
                          <a:spcPts val="600"/>
                        </a:spcBef>
                        <a:spcAft>
                          <a:spcPts val="0"/>
                        </a:spcAft>
                      </a:pPr>
                      <a:r>
                        <a:rPr lang="en-US" sz="2000" b="0" i="1" dirty="0">
                          <a:solidFill>
                            <a:schemeClr val="tx1"/>
                          </a:solidFill>
                          <a:latin typeface="Calibri" panose="020F0502020204030204" pitchFamily="34" charset="0"/>
                          <a:ea typeface="DengXian"/>
                          <a:cs typeface="Times New Roman" panose="02020603050405020304" pitchFamily="18" charset="0"/>
                        </a:rPr>
                        <a:t>Could you be a bit more specific in terms of …? </a:t>
                      </a:r>
                      <a:endParaRPr lang="en-GB" sz="2000" b="0" i="1" dirty="0">
                        <a:solidFill>
                          <a:schemeClr val="tx1"/>
                        </a:solidFill>
                        <a:latin typeface="Calibri" panose="020F0502020204030204" pitchFamily="34" charset="0"/>
                        <a:ea typeface="DengXian"/>
                        <a:cs typeface="Times New Roman" panose="02020603050405020304" pitchFamily="18" charset="0"/>
                      </a:endParaRPr>
                    </a:p>
                  </a:txBody>
                  <a:tcPr marL="68580" marR="68580" marT="0" marB="0" anchor="ctr">
                    <a:solidFill>
                      <a:srgbClr val="FFFFD1"/>
                    </a:solidFill>
                  </a:tcPr>
                </a:tc>
                <a:extLst>
                  <a:ext uri="{0D108BD9-81ED-4DB2-BD59-A6C34878D82A}">
                    <a16:rowId xmlns:a16="http://schemas.microsoft.com/office/drawing/2014/main" val="3297921416"/>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806404917"/>
              </p:ext>
            </p:extLst>
          </p:nvPr>
        </p:nvGraphicFramePr>
        <p:xfrm>
          <a:off x="5591944" y="3581423"/>
          <a:ext cx="6394912" cy="2727897"/>
        </p:xfrm>
        <a:graphic>
          <a:graphicData uri="http://schemas.openxmlformats.org/drawingml/2006/table">
            <a:tbl>
              <a:tblPr/>
              <a:tblGrid>
                <a:gridCol w="3139643">
                  <a:extLst>
                    <a:ext uri="{9D8B030D-6E8A-4147-A177-3AD203B41FA5}">
                      <a16:colId xmlns:a16="http://schemas.microsoft.com/office/drawing/2014/main" val="983351789"/>
                    </a:ext>
                  </a:extLst>
                </a:gridCol>
                <a:gridCol w="3255269">
                  <a:extLst>
                    <a:ext uri="{9D8B030D-6E8A-4147-A177-3AD203B41FA5}">
                      <a16:colId xmlns:a16="http://schemas.microsoft.com/office/drawing/2014/main" val="628438088"/>
                    </a:ext>
                  </a:extLst>
                </a:gridCol>
              </a:tblGrid>
              <a:tr h="358470">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Questions for clarification</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Questions</a:t>
                      </a:r>
                      <a:r>
                        <a:rPr lang="en-US" sz="1800" b="1" kern="1400" baseline="0" dirty="0">
                          <a:ln>
                            <a:noFill/>
                          </a:ln>
                          <a:solidFill>
                            <a:srgbClr val="000000"/>
                          </a:solidFill>
                          <a:effectLst/>
                          <a:latin typeface="Calibri" panose="020F0502020204030204" pitchFamily="34" charset="0"/>
                        </a:rPr>
                        <a:t> for elaboration</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1175389371"/>
                  </a:ext>
                </a:extLst>
              </a:tr>
              <a:tr h="392405">
                <a:tc>
                  <a:txBody>
                    <a:bodyPr/>
                    <a:lstStyle/>
                    <a:p>
                      <a:pPr marL="115888" marR="0" indent="0" algn="l"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Could you tell me what you mean by that?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indent="0" algn="l"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Could you give me an example of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56658504"/>
                  </a:ext>
                </a:extLst>
              </a:tr>
              <a:tr h="359994">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remind me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indent="0" algn="l" defTabSz="914400" rtl="0" eaLnBrk="1" latinLnBrk="0" hangingPunct="1">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ea typeface="+mn-ea"/>
                          <a:cs typeface="+mn-cs"/>
                        </a:rPr>
                        <a:t>Could you elaborate on that a little bit?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08098536"/>
                  </a:ext>
                </a:extLst>
              </a:tr>
              <a:tr h="359994">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What do you mean by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be a bit more specific in terms of …? </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32628596"/>
                  </a:ext>
                </a:extLst>
              </a:tr>
            </a:tbl>
          </a:graphicData>
        </a:graphic>
      </p:graphicFrame>
      <p:sp>
        <p:nvSpPr>
          <p:cNvPr id="14" name="Rectangle 13"/>
          <p:cNvSpPr/>
          <p:nvPr/>
        </p:nvSpPr>
        <p:spPr>
          <a:xfrm>
            <a:off x="5692895" y="4047188"/>
            <a:ext cx="2952328" cy="64807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8815095" y="4028005"/>
            <a:ext cx="2952328" cy="64807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697353" y="4838594"/>
            <a:ext cx="2808312" cy="64807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8853300" y="4825706"/>
            <a:ext cx="3003340" cy="64807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697353" y="5658235"/>
            <a:ext cx="2808312" cy="64807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8841834" y="5623407"/>
            <a:ext cx="2808312" cy="64807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2">
            <a:extLst>
              <a:ext uri="{FF2B5EF4-FFF2-40B4-BE49-F238E27FC236}">
                <a16:creationId xmlns:a16="http://schemas.microsoft.com/office/drawing/2014/main" id="{F8D20A39-5FCD-406D-912B-E19CEC3652DA}"/>
              </a:ext>
            </a:extLst>
          </p:cNvPr>
          <p:cNvSpPr txBox="1">
            <a:spLocks/>
          </p:cNvSpPr>
          <p:nvPr/>
        </p:nvSpPr>
        <p:spPr>
          <a:xfrm>
            <a:off x="983432" y="1742235"/>
            <a:ext cx="7679092" cy="847275"/>
          </a:xfrm>
          <a:prstGeom prst="rect">
            <a:avLst/>
          </a:prstGeom>
          <a:solidFill>
            <a:srgbClr val="C7EBE2"/>
          </a:solidFill>
          <a:ln>
            <a:solidFill>
              <a:schemeClr val="tx1"/>
            </a:solidFill>
            <a:prstDash val="dash"/>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b="1" dirty="0"/>
              <a:t>Questions for clarification </a:t>
            </a:r>
            <a:r>
              <a:rPr lang="en-US" sz="2000" dirty="0"/>
              <a:t>seek to make things clear.</a:t>
            </a:r>
          </a:p>
          <a:p>
            <a:pPr marL="342900" indent="-342900"/>
            <a:r>
              <a:rPr lang="en-US" sz="2000" b="1" dirty="0"/>
              <a:t>Questions for elaboration </a:t>
            </a:r>
            <a:r>
              <a:rPr lang="en-US" sz="2000" dirty="0"/>
              <a:t>seek to gain more information. </a:t>
            </a:r>
          </a:p>
        </p:txBody>
      </p:sp>
      <p:pic>
        <p:nvPicPr>
          <p:cNvPr id="2" name="Picture 6" descr="Book Generic Mixed icon">
            <a:extLst>
              <a:ext uri="{FF2B5EF4-FFF2-40B4-BE49-F238E27FC236}">
                <a16:creationId xmlns:a16="http://schemas.microsoft.com/office/drawing/2014/main" id="{513D8C8F-E202-5BF1-D29E-F138F640B3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438" y="2071106"/>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01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P spid="24"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5517" y="2680469"/>
            <a:ext cx="11240965" cy="400110"/>
          </a:xfrm>
          <a:prstGeom prst="rect">
            <a:avLst/>
          </a:prstGeom>
        </p:spPr>
        <p:txBody>
          <a:bodyPr wrap="square">
            <a:spAutoFit/>
          </a:bodyPr>
          <a:lstStyle/>
          <a:p>
            <a:r>
              <a:rPr lang="en-US" sz="2000" dirty="0"/>
              <a:t>Can you think of other questions to put in the table?</a:t>
            </a:r>
            <a:endParaRPr lang="en-GB" sz="2000" dirty="0"/>
          </a:p>
        </p:txBody>
      </p:sp>
      <p:grpSp>
        <p:nvGrpSpPr>
          <p:cNvPr id="10" name="Group 2"/>
          <p:cNvGrpSpPr>
            <a:grpSpLocks/>
          </p:cNvGrpSpPr>
          <p:nvPr/>
        </p:nvGrpSpPr>
        <p:grpSpPr bwMode="auto">
          <a:xfrm>
            <a:off x="2279576" y="279885"/>
            <a:ext cx="7776864"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Asking questions</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0" name="Table 19"/>
          <p:cNvGraphicFramePr>
            <a:graphicFrameLocks noGrp="1"/>
          </p:cNvGraphicFramePr>
          <p:nvPr>
            <p:extLst>
              <p:ext uri="{D42A27DB-BD31-4B8C-83A1-F6EECF244321}">
                <p14:modId xmlns:p14="http://schemas.microsoft.com/office/powerpoint/2010/main" val="73049630"/>
              </p:ext>
            </p:extLst>
          </p:nvPr>
        </p:nvGraphicFramePr>
        <p:xfrm>
          <a:off x="839415" y="3194833"/>
          <a:ext cx="10657184" cy="3383282"/>
        </p:xfrm>
        <a:graphic>
          <a:graphicData uri="http://schemas.openxmlformats.org/drawingml/2006/table">
            <a:tbl>
              <a:tblPr/>
              <a:tblGrid>
                <a:gridCol w="5232246">
                  <a:extLst>
                    <a:ext uri="{9D8B030D-6E8A-4147-A177-3AD203B41FA5}">
                      <a16:colId xmlns:a16="http://schemas.microsoft.com/office/drawing/2014/main" val="983351789"/>
                    </a:ext>
                  </a:extLst>
                </a:gridCol>
                <a:gridCol w="5424938">
                  <a:extLst>
                    <a:ext uri="{9D8B030D-6E8A-4147-A177-3AD203B41FA5}">
                      <a16:colId xmlns:a16="http://schemas.microsoft.com/office/drawing/2014/main" val="628438088"/>
                    </a:ext>
                  </a:extLst>
                </a:gridCol>
              </a:tblGrid>
              <a:tr h="530195">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Questions for clarification</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Questions</a:t>
                      </a:r>
                      <a:r>
                        <a:rPr lang="en-US" sz="1800" b="1" kern="1400" baseline="0" dirty="0">
                          <a:ln>
                            <a:noFill/>
                          </a:ln>
                          <a:solidFill>
                            <a:srgbClr val="000000"/>
                          </a:solidFill>
                          <a:effectLst/>
                          <a:latin typeface="Calibri" panose="020F0502020204030204" pitchFamily="34" charset="0"/>
                        </a:rPr>
                        <a:t> for elaboration</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1175389371"/>
                  </a:ext>
                </a:extLst>
              </a:tr>
              <a:tr h="578301">
                <a:tc>
                  <a:txBody>
                    <a:bodyPr/>
                    <a:lstStyle/>
                    <a:p>
                      <a:pPr marL="115888" marR="0" indent="0" algn="l"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Could you tell me what you mean by that?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indent="0" algn="l"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Could you give me an example of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56658504"/>
                  </a:ext>
                </a:extLst>
              </a:tr>
              <a:tr h="578301">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remind me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indent="0" algn="l" defTabSz="914400" rtl="0" eaLnBrk="1" latinLnBrk="0" hangingPunct="1">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ea typeface="+mn-ea"/>
                          <a:cs typeface="+mn-cs"/>
                        </a:rPr>
                        <a:t>Could you elaborate on that a little bit?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08098536"/>
                  </a:ext>
                </a:extLst>
              </a:tr>
              <a:tr h="578301">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What do you mean by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be a bit more specific in terms of …? </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32628596"/>
                  </a:ext>
                </a:extLst>
              </a:tr>
              <a:tr h="559092">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clarify … ?</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Can you tell me more about…?</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506936728"/>
                  </a:ext>
                </a:extLst>
              </a:tr>
              <a:tr h="559092">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repeat that?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explain that further?</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83206624"/>
                  </a:ext>
                </a:extLst>
              </a:tr>
            </a:tbl>
          </a:graphicData>
        </a:graphic>
      </p:graphicFrame>
      <p:sp>
        <p:nvSpPr>
          <p:cNvPr id="14" name="Rectangle 13"/>
          <p:cNvSpPr/>
          <p:nvPr/>
        </p:nvSpPr>
        <p:spPr>
          <a:xfrm>
            <a:off x="874983" y="5576790"/>
            <a:ext cx="3891292" cy="400326"/>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76419" y="6093331"/>
            <a:ext cx="3891292" cy="400326"/>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131565" y="5576790"/>
            <a:ext cx="3891292" cy="400326"/>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150999" y="6093331"/>
            <a:ext cx="3891292" cy="400326"/>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ontent Placeholder 2">
            <a:extLst>
              <a:ext uri="{FF2B5EF4-FFF2-40B4-BE49-F238E27FC236}">
                <a16:creationId xmlns:a16="http://schemas.microsoft.com/office/drawing/2014/main" id="{0604FE42-489D-49ED-A85A-685A914E0D4E}"/>
              </a:ext>
            </a:extLst>
          </p:cNvPr>
          <p:cNvSpPr txBox="1">
            <a:spLocks/>
          </p:cNvSpPr>
          <p:nvPr/>
        </p:nvSpPr>
        <p:spPr>
          <a:xfrm>
            <a:off x="623392" y="1302644"/>
            <a:ext cx="7679092" cy="847275"/>
          </a:xfrm>
          <a:prstGeom prst="rect">
            <a:avLst/>
          </a:prstGeom>
          <a:solidFill>
            <a:srgbClr val="C7EBE2"/>
          </a:solidFill>
          <a:ln>
            <a:solidFill>
              <a:schemeClr val="tx1"/>
            </a:solidFill>
            <a:prstDash val="dash"/>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b="1" dirty="0"/>
              <a:t>Questions for clarification </a:t>
            </a:r>
            <a:r>
              <a:rPr lang="en-US" sz="2000" dirty="0"/>
              <a:t>seek to make things clear.</a:t>
            </a:r>
          </a:p>
          <a:p>
            <a:pPr marL="342900" indent="-342900"/>
            <a:r>
              <a:rPr lang="en-US" sz="2000" b="1" dirty="0"/>
              <a:t>Questions for elaboration </a:t>
            </a:r>
            <a:r>
              <a:rPr lang="en-US" sz="2000" dirty="0"/>
              <a:t>seek to gain more information. </a:t>
            </a:r>
          </a:p>
        </p:txBody>
      </p:sp>
    </p:spTree>
    <p:extLst>
      <p:ext uri="{BB962C8B-B14F-4D97-AF65-F5344CB8AC3E}">
        <p14:creationId xmlns:p14="http://schemas.microsoft.com/office/powerpoint/2010/main" val="243263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Discussion 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8465" y="5454994"/>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766721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0" name="Table 19"/>
          <p:cNvGraphicFramePr>
            <a:graphicFrameLocks noGrp="1"/>
          </p:cNvGraphicFramePr>
          <p:nvPr>
            <p:extLst>
              <p:ext uri="{D42A27DB-BD31-4B8C-83A1-F6EECF244321}">
                <p14:modId xmlns:p14="http://schemas.microsoft.com/office/powerpoint/2010/main" val="3082254058"/>
              </p:ext>
            </p:extLst>
          </p:nvPr>
        </p:nvGraphicFramePr>
        <p:xfrm>
          <a:off x="623392" y="3717032"/>
          <a:ext cx="10657184" cy="2755728"/>
        </p:xfrm>
        <a:graphic>
          <a:graphicData uri="http://schemas.openxmlformats.org/drawingml/2006/table">
            <a:tbl>
              <a:tblPr/>
              <a:tblGrid>
                <a:gridCol w="5232246">
                  <a:extLst>
                    <a:ext uri="{9D8B030D-6E8A-4147-A177-3AD203B41FA5}">
                      <a16:colId xmlns:a16="http://schemas.microsoft.com/office/drawing/2014/main" val="983351789"/>
                    </a:ext>
                  </a:extLst>
                </a:gridCol>
                <a:gridCol w="5424938">
                  <a:extLst>
                    <a:ext uri="{9D8B030D-6E8A-4147-A177-3AD203B41FA5}">
                      <a16:colId xmlns:a16="http://schemas.microsoft.com/office/drawing/2014/main" val="628438088"/>
                    </a:ext>
                  </a:extLst>
                </a:gridCol>
              </a:tblGrid>
              <a:tr h="616473">
                <a:tc>
                  <a:txBody>
                    <a:bodyPr/>
                    <a:lstStyle/>
                    <a:p>
                      <a:pPr marR="0" indent="0" algn="ctr" rtl="0">
                        <a:lnSpc>
                          <a:spcPct val="100000"/>
                        </a:lnSpc>
                        <a:spcBef>
                          <a:spcPts val="0"/>
                        </a:spcBef>
                        <a:spcAft>
                          <a:spcPts val="0"/>
                        </a:spcAft>
                      </a:pPr>
                      <a:r>
                        <a:rPr lang="en-US" sz="1800" b="1" kern="1400" dirty="0">
                          <a:ln>
                            <a:noFill/>
                          </a:ln>
                          <a:solidFill>
                            <a:srgbClr val="000000"/>
                          </a:solidFill>
                          <a:effectLst/>
                          <a:latin typeface="Calibri" panose="020F0502020204030204" pitchFamily="34" charset="0"/>
                        </a:rPr>
                        <a:t>Questions for clarification</a:t>
                      </a:r>
                      <a:endParaRPr lang="en-US" sz="1800" b="0" kern="1400" dirty="0">
                        <a:ln>
                          <a:noFill/>
                        </a:ln>
                        <a:solidFill>
                          <a:srgbClr val="000000"/>
                        </a:solidFill>
                        <a:effectLst/>
                        <a:latin typeface="Calibri" panose="020F0502020204030204" pitchFamily="34" charset="0"/>
                      </a:endParaRPr>
                    </a:p>
                    <a:p>
                      <a:pPr marR="0" indent="0" algn="ctr" rtl="0">
                        <a:lnSpc>
                          <a:spcPct val="100000"/>
                        </a:lnSpc>
                        <a:spcBef>
                          <a:spcPts val="0"/>
                        </a:spcBef>
                        <a:spcAft>
                          <a:spcPts val="0"/>
                        </a:spcAft>
                      </a:pPr>
                      <a:r>
                        <a:rPr lang="en-US" sz="1800" b="0" kern="1400" dirty="0">
                          <a:ln>
                            <a:noFill/>
                          </a:ln>
                          <a:solidFill>
                            <a:srgbClr val="000000"/>
                          </a:solidFill>
                          <a:effectLst/>
                          <a:latin typeface="Calibri" panose="020F0502020204030204" pitchFamily="34" charset="0"/>
                        </a:rPr>
                        <a:t>(make</a:t>
                      </a:r>
                      <a:r>
                        <a:rPr lang="en-US" sz="1800" b="0" kern="1400" baseline="0" dirty="0">
                          <a:ln>
                            <a:noFill/>
                          </a:ln>
                          <a:solidFill>
                            <a:srgbClr val="000000"/>
                          </a:solidFill>
                          <a:effectLst/>
                          <a:latin typeface="Calibri" panose="020F0502020204030204" pitchFamily="34" charset="0"/>
                        </a:rPr>
                        <a:t> things clear</a:t>
                      </a:r>
                      <a:r>
                        <a:rPr lang="en-US" sz="1800" b="0" kern="1400" dirty="0">
                          <a:ln>
                            <a:noFill/>
                          </a:ln>
                          <a:solidFill>
                            <a:srgbClr val="000000"/>
                          </a:solidFill>
                          <a:effectLst/>
                          <a:latin typeface="Calibri" panose="020F0502020204030204" pitchFamily="34" charset="0"/>
                        </a:rPr>
                        <a:t>)</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L="0" marR="0" indent="0" algn="ctr" defTabSz="914400" rtl="0" eaLnBrk="1" latinLnBrk="0" hangingPunct="1">
                        <a:lnSpc>
                          <a:spcPct val="100000"/>
                        </a:lnSpc>
                        <a:spcBef>
                          <a:spcPts val="0"/>
                        </a:spcBef>
                        <a:spcAft>
                          <a:spcPts val="0"/>
                        </a:spcAft>
                      </a:pPr>
                      <a:r>
                        <a:rPr lang="en-US" sz="1800" b="1" kern="1400" dirty="0">
                          <a:ln>
                            <a:noFill/>
                          </a:ln>
                          <a:solidFill>
                            <a:srgbClr val="000000"/>
                          </a:solidFill>
                          <a:effectLst/>
                          <a:latin typeface="Calibri" panose="020F0502020204030204" pitchFamily="34" charset="0"/>
                          <a:ea typeface="+mn-ea"/>
                          <a:cs typeface="+mn-cs"/>
                        </a:rPr>
                        <a:t>Questions for elaboration</a:t>
                      </a:r>
                    </a:p>
                    <a:p>
                      <a:pPr marL="0" marR="0" indent="0" algn="ctr" defTabSz="914400" rtl="0" eaLnBrk="1" latinLnBrk="0" hangingPunct="1">
                        <a:lnSpc>
                          <a:spcPct val="100000"/>
                        </a:lnSpc>
                        <a:spcBef>
                          <a:spcPts val="0"/>
                        </a:spcBef>
                        <a:spcAft>
                          <a:spcPts val="0"/>
                        </a:spcAft>
                      </a:pPr>
                      <a:r>
                        <a:rPr lang="en-US" sz="1800" b="0" kern="1400" dirty="0">
                          <a:ln>
                            <a:noFill/>
                          </a:ln>
                          <a:solidFill>
                            <a:srgbClr val="000000"/>
                          </a:solidFill>
                          <a:effectLst/>
                          <a:latin typeface="Calibri" panose="020F0502020204030204" pitchFamily="34" charset="0"/>
                          <a:ea typeface="+mn-ea"/>
                          <a:cs typeface="+mn-cs"/>
                        </a:rPr>
                        <a:t>(gain more information)</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1175389371"/>
                  </a:ext>
                </a:extLst>
              </a:tr>
              <a:tr h="430388">
                <a:tc>
                  <a:txBody>
                    <a:bodyPr/>
                    <a:lstStyle/>
                    <a:p>
                      <a:pPr marL="115888" marR="0" indent="0" algn="l"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Could you tell me what you mean by that?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indent="0" algn="l"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Could you give me an example of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56658504"/>
                  </a:ext>
                </a:extLst>
              </a:tr>
              <a:tr h="430388">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remind me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indent="0" algn="l" defTabSz="914400" rtl="0" eaLnBrk="1" latinLnBrk="0" hangingPunct="1">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ea typeface="+mn-ea"/>
                          <a:cs typeface="+mn-cs"/>
                        </a:rPr>
                        <a:t>Could you elaborate on that a little bit?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08098536"/>
                  </a:ext>
                </a:extLst>
              </a:tr>
              <a:tr h="430388">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What do you mean by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 Could you be a bit more specific in terms of …? </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32628596"/>
                  </a:ext>
                </a:extLst>
              </a:tr>
              <a:tr h="417781">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clarify … ?</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Can you tell me more about…?</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506936728"/>
                  </a:ext>
                </a:extLst>
              </a:tr>
              <a:tr h="417781">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repeat that?</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115888"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Ink Free" panose="03080402000500000000" pitchFamily="66" charset="0"/>
                          <a:ea typeface="+mn-ea"/>
                          <a:cs typeface="+mn-cs"/>
                        </a:rPr>
                        <a:t>Could you explain that further?</a:t>
                      </a:r>
                      <a:endParaRPr lang="en-GB" sz="2000" i="0" kern="1400" dirty="0">
                        <a:ln>
                          <a:noFill/>
                        </a:ln>
                        <a:solidFill>
                          <a:srgbClr val="000000"/>
                        </a:solidFill>
                        <a:effectLst/>
                        <a:latin typeface="Ink Free" panose="03080402000500000000" pitchFamily="66" charset="0"/>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83206624"/>
                  </a:ext>
                </a:extLst>
              </a:tr>
            </a:tbl>
          </a:graphicData>
        </a:graphic>
      </p:graphicFrame>
      <p:grpSp>
        <p:nvGrpSpPr>
          <p:cNvPr id="18" name="Group 2"/>
          <p:cNvGrpSpPr>
            <a:grpSpLocks/>
          </p:cNvGrpSpPr>
          <p:nvPr/>
        </p:nvGrpSpPr>
        <p:grpSpPr bwMode="auto">
          <a:xfrm>
            <a:off x="2567608" y="279885"/>
            <a:ext cx="7956376" cy="556827"/>
            <a:chOff x="103092947" y="106166598"/>
            <a:chExt cx="6633628" cy="556506"/>
          </a:xfrm>
        </p:grpSpPr>
        <p:sp>
          <p:nvSpPr>
            <p:cNvPr id="19"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Prepare</a:t>
              </a:r>
              <a:endParaRPr lang="en-US" altLang="en-US" sz="2800" dirty="0">
                <a:latin typeface="Arial" panose="020B0604020202020204" pitchFamily="34" charset="0"/>
              </a:endParaRPr>
            </a:p>
          </p:txBody>
        </p:sp>
        <p:sp>
          <p:nvSpPr>
            <p:cNvPr id="21"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2" name="Rectangle 1"/>
          <p:cNvSpPr/>
          <p:nvPr/>
        </p:nvSpPr>
        <p:spPr>
          <a:xfrm>
            <a:off x="466750" y="1124744"/>
            <a:ext cx="11029850" cy="2308324"/>
          </a:xfrm>
          <a:prstGeom prst="rect">
            <a:avLst/>
          </a:prstGeom>
        </p:spPr>
        <p:txBody>
          <a:bodyPr wrap="square">
            <a:spAutoFit/>
          </a:bodyPr>
          <a:lstStyle/>
          <a:p>
            <a:r>
              <a:rPr lang="en-US" dirty="0"/>
              <a:t>In </a:t>
            </a:r>
            <a:r>
              <a:rPr lang="en-US" b="1" dirty="0"/>
              <a:t>Lecture 2A</a:t>
            </a:r>
            <a:r>
              <a:rPr lang="en-US" dirty="0"/>
              <a:t>, you heard about habits that could help alleviate stress, and therefore create positive mental health. Also, for homework you watched a </a:t>
            </a:r>
            <a:r>
              <a:rPr lang="en-US" b="1" dirty="0"/>
              <a:t>YouTube video </a:t>
            </a:r>
            <a:r>
              <a:rPr lang="en-US" dirty="0"/>
              <a:t>about the impact of diet on mental health. You may have also already watched </a:t>
            </a:r>
            <a:r>
              <a:rPr lang="en-US" b="1" dirty="0"/>
              <a:t>Lecture 2B</a:t>
            </a:r>
            <a:r>
              <a:rPr lang="en-US" dirty="0"/>
              <a:t>. </a:t>
            </a:r>
          </a:p>
          <a:p>
            <a:endParaRPr lang="en-US" dirty="0"/>
          </a:p>
          <a:p>
            <a:pPr marL="342900" indent="-342900">
              <a:buFont typeface="Arial" panose="020B0604020202020204" pitchFamily="34" charset="0"/>
              <a:buChar char="•"/>
            </a:pPr>
            <a:r>
              <a:rPr lang="en-US" dirty="0"/>
              <a:t>Tell your partner about </a:t>
            </a:r>
            <a:r>
              <a:rPr lang="en-US" u="sng" dirty="0"/>
              <a:t>one</a:t>
            </a:r>
            <a:r>
              <a:rPr lang="en-US" dirty="0"/>
              <a:t> positive mental health habit from the video(s) that applies to you or that you found interesting.</a:t>
            </a:r>
          </a:p>
          <a:p>
            <a:pPr marL="342900" indent="-342900">
              <a:buFont typeface="Arial" panose="020B0604020202020204" pitchFamily="34" charset="0"/>
              <a:buChar char="•"/>
            </a:pPr>
            <a:r>
              <a:rPr lang="en-US" dirty="0"/>
              <a:t>When you are listening to your partner, ask follow-up questions, questions for clarification and questions for elaboration. Ask your partner at least three questions. </a:t>
            </a:r>
          </a:p>
        </p:txBody>
      </p:sp>
    </p:spTree>
    <p:extLst>
      <p:ext uri="{BB962C8B-B14F-4D97-AF65-F5344CB8AC3E}">
        <p14:creationId xmlns:p14="http://schemas.microsoft.com/office/powerpoint/2010/main" val="159882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Portfolio: </a:t>
              </a:r>
              <a:r>
                <a:rPr lang="en-GB" altLang="en-US" sz="2400" dirty="0">
                  <a:solidFill>
                    <a:srgbClr val="000000"/>
                  </a:solidFill>
                  <a:latin typeface="Verdana" panose="020B0604030504040204" pitchFamily="34" charset="0"/>
                </a:rPr>
                <a:t>Basic requirements</a:t>
              </a:r>
              <a:endParaRPr lang="en-US" altLang="en-US" sz="2800"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2" name="TextBox 1"/>
          <p:cNvSpPr txBox="1"/>
          <p:nvPr/>
        </p:nvSpPr>
        <p:spPr>
          <a:xfrm>
            <a:off x="695400" y="1196752"/>
            <a:ext cx="10585176" cy="3416320"/>
          </a:xfrm>
          <a:prstGeom prst="rect">
            <a:avLst/>
          </a:prstGeom>
          <a:noFill/>
        </p:spPr>
        <p:txBody>
          <a:bodyPr wrap="square" rtlCol="0">
            <a:spAutoFit/>
          </a:bodyPr>
          <a:lstStyle/>
          <a:p>
            <a:pPr>
              <a:lnSpc>
                <a:spcPct val="150000"/>
              </a:lnSpc>
            </a:pPr>
            <a:r>
              <a:rPr lang="en-US" sz="2400" dirty="0"/>
              <a:t>1. Did you take notes on the right lecture?</a:t>
            </a:r>
          </a:p>
          <a:p>
            <a:pPr lvl="1">
              <a:lnSpc>
                <a:spcPct val="150000"/>
              </a:lnSpc>
            </a:pPr>
            <a:r>
              <a:rPr lang="en-US" sz="2400" b="1" baseline="0" dirty="0">
                <a:solidFill>
                  <a:schemeClr val="tx1"/>
                </a:solidFill>
                <a:effectLst/>
                <a:latin typeface="+mn-lt"/>
                <a:ea typeface="SimSun" panose="02010600030101010101" pitchFamily="2" charset="-122"/>
                <a:cs typeface="Arial" panose="020B0604020202020204" pitchFamily="34" charset="0"/>
              </a:rPr>
              <a:t>			Lecture 1B: </a:t>
            </a:r>
            <a:r>
              <a:rPr lang="en-US" sz="2400" b="1" i="1" baseline="0" dirty="0">
                <a:solidFill>
                  <a:schemeClr val="tx1"/>
                </a:solidFill>
                <a:effectLst/>
                <a:latin typeface="+mn-lt"/>
                <a:ea typeface="SimSun" panose="02010600030101010101" pitchFamily="2" charset="-122"/>
                <a:cs typeface="Arial" panose="020B0604020202020204" pitchFamily="34" charset="0"/>
              </a:rPr>
              <a:t>Strategies for overcoming common issues</a:t>
            </a:r>
            <a:endParaRPr lang="en-US" sz="2400" dirty="0"/>
          </a:p>
          <a:p>
            <a:pPr>
              <a:lnSpc>
                <a:spcPct val="150000"/>
              </a:lnSpc>
            </a:pPr>
            <a:r>
              <a:rPr lang="en-US" sz="2400" dirty="0"/>
              <a:t>2. Did you submit your notes to Moodle as a </a:t>
            </a:r>
            <a:r>
              <a:rPr lang="en-US" sz="2400" b="1" dirty="0"/>
              <a:t>.pdf </a:t>
            </a:r>
            <a:r>
              <a:rPr lang="en-US" sz="2400" dirty="0"/>
              <a:t>file?</a:t>
            </a:r>
          </a:p>
          <a:p>
            <a:pPr>
              <a:lnSpc>
                <a:spcPct val="150000"/>
              </a:lnSpc>
            </a:pPr>
            <a:r>
              <a:rPr lang="en-US" sz="2400" dirty="0"/>
              <a:t>3. Did you submit your notes to the correct submission box on Moodle?</a:t>
            </a:r>
          </a:p>
          <a:p>
            <a:pPr>
              <a:lnSpc>
                <a:spcPct val="150000"/>
              </a:lnSpc>
            </a:pPr>
            <a:r>
              <a:rPr lang="en-US" sz="2400" b="1" i="1" dirty="0"/>
              <a:t>				</a:t>
            </a:r>
            <a:r>
              <a:rPr lang="en-US" sz="2400" dirty="0"/>
              <a:t> Week 3 section: </a:t>
            </a:r>
            <a:r>
              <a:rPr lang="en-US" sz="2400" b="1" i="1" dirty="0"/>
              <a:t>Listening Portfolio - Practice Task (unassessed)</a:t>
            </a:r>
            <a:r>
              <a:rPr lang="en-US" sz="2400" i="1" dirty="0"/>
              <a:t> </a:t>
            </a:r>
            <a:endParaRPr lang="en-US" sz="2400" dirty="0"/>
          </a:p>
          <a:p>
            <a:pPr>
              <a:lnSpc>
                <a:spcPct val="150000"/>
              </a:lnSpc>
            </a:pPr>
            <a:r>
              <a:rPr lang="en-US" sz="2400" dirty="0"/>
              <a:t>4. Did you submit your notes before the deadline (</a:t>
            </a:r>
            <a:r>
              <a:rPr lang="en-US" sz="2400" b="1" dirty="0"/>
              <a:t>Friday,</a:t>
            </a:r>
            <a:r>
              <a:rPr lang="en-US" sz="2400" b="1" baseline="0" dirty="0"/>
              <a:t> 18</a:t>
            </a:r>
            <a:r>
              <a:rPr lang="en-US" sz="2400" b="1" baseline="30000" dirty="0"/>
              <a:t>th</a:t>
            </a:r>
            <a:r>
              <a:rPr lang="en-US" sz="2400" b="1" baseline="0" dirty="0"/>
              <a:t> October, </a:t>
            </a:r>
            <a:r>
              <a:rPr lang="en-US" sz="2400" b="1" dirty="0"/>
              <a:t>3pm</a:t>
            </a:r>
            <a:r>
              <a:rPr lang="en-US" sz="2400" baseline="0" dirty="0"/>
              <a:t>)?</a:t>
            </a:r>
          </a:p>
        </p:txBody>
      </p:sp>
      <p:sp>
        <p:nvSpPr>
          <p:cNvPr id="3" name="Rectangle 2"/>
          <p:cNvSpPr/>
          <p:nvPr/>
        </p:nvSpPr>
        <p:spPr>
          <a:xfrm>
            <a:off x="695400" y="5229200"/>
            <a:ext cx="10585176" cy="1200329"/>
          </a:xfrm>
          <a:prstGeom prst="rect">
            <a:avLst/>
          </a:prstGeom>
          <a:solidFill>
            <a:srgbClr val="FFFFD1"/>
          </a:solidFill>
          <a:ln w="28575">
            <a:solidFill>
              <a:srgbClr val="C00000"/>
            </a:solidFill>
          </a:ln>
        </p:spPr>
        <p:txBody>
          <a:bodyPr wrap="square">
            <a:spAutoFit/>
          </a:bodyPr>
          <a:lstStyle/>
          <a:p>
            <a:r>
              <a:rPr lang="en-US" sz="2400" b="1" dirty="0">
                <a:solidFill>
                  <a:srgbClr val="FF0000"/>
                </a:solidFill>
              </a:rPr>
              <a:t>Please note: </a:t>
            </a:r>
          </a:p>
          <a:p>
            <a:r>
              <a:rPr lang="en-US" sz="2400" dirty="0"/>
              <a:t>The next three Listening Portfolio tasks are assessed. </a:t>
            </a:r>
            <a:r>
              <a:rPr lang="en-US" sz="2400" dirty="0">
                <a:solidFill>
                  <a:srgbClr val="FF0000"/>
                </a:solidFill>
              </a:rPr>
              <a:t>The issues above are common reasons why students have failed the tasks in previous years.</a:t>
            </a:r>
          </a:p>
        </p:txBody>
      </p:sp>
    </p:spTree>
    <p:extLst>
      <p:ext uri="{BB962C8B-B14F-4D97-AF65-F5344CB8AC3E}">
        <p14:creationId xmlns:p14="http://schemas.microsoft.com/office/powerpoint/2010/main" val="3320971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408" y="1412776"/>
            <a:ext cx="10515600" cy="5184576"/>
          </a:xfrm>
          <a:noFill/>
        </p:spPr>
        <p:txBody>
          <a:bodyPr>
            <a:normAutofit/>
          </a:bodyPr>
          <a:lstStyle/>
          <a:p>
            <a:pPr marL="0" indent="0">
              <a:buNone/>
            </a:pPr>
            <a:r>
              <a:rPr lang="en-US" sz="2400" dirty="0"/>
              <a:t>In small groups, have a discussion based on the prompt below.</a:t>
            </a:r>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r>
              <a:rPr lang="en-US" sz="2400" dirty="0"/>
              <a:t>Make sure that you use all the time and that everybody has a chance to give and support their opinions.</a:t>
            </a:r>
            <a:endParaRPr lang="en-US" sz="18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Discuss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Text Box 2"/>
          <p:cNvSpPr txBox="1">
            <a:spLocks noChangeArrowheads="1"/>
          </p:cNvSpPr>
          <p:nvPr/>
        </p:nvSpPr>
        <p:spPr bwMode="auto">
          <a:xfrm>
            <a:off x="767408" y="2142895"/>
            <a:ext cx="10636386" cy="1944216"/>
          </a:xfrm>
          <a:prstGeom prst="rect">
            <a:avLst/>
          </a:prstGeom>
          <a:solidFill>
            <a:srgbClr val="FFF3CC"/>
          </a:solidFill>
          <a:ln w="12700" algn="ctr">
            <a:solidFill>
              <a:srgbClr val="5B9BD5"/>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ctr" anchorCtr="0" compatLnSpc="1">
            <a:prstTxWarp prst="textNoShape">
              <a:avLst/>
            </a:prstTxWarp>
          </a:bodyPr>
          <a:lstStyle/>
          <a:p>
            <a:pPr lvl="1"/>
            <a:r>
              <a:rPr lang="en-US" sz="2400" dirty="0"/>
              <a:t>What are some major causes of mental health issues for university students?</a:t>
            </a:r>
          </a:p>
          <a:p>
            <a:pPr lvl="1"/>
            <a:endParaRPr lang="en-US" sz="2400" dirty="0"/>
          </a:p>
          <a:p>
            <a:pPr lvl="1"/>
            <a:r>
              <a:rPr lang="en-US" sz="2400" dirty="0"/>
              <a:t>What are the three most effective ways of managing these issues?</a:t>
            </a:r>
          </a:p>
        </p:txBody>
      </p:sp>
      <p:pic>
        <p:nvPicPr>
          <p:cNvPr id="2" name="Picture 1" descr="Icon&#10;&#10;Description automatically generated">
            <a:extLst>
              <a:ext uri="{FF2B5EF4-FFF2-40B4-BE49-F238E27FC236}">
                <a16:creationId xmlns:a16="http://schemas.microsoft.com/office/drawing/2014/main" id="{AA1F8D7B-F3F5-C40A-B253-334666757F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607" y="425625"/>
            <a:ext cx="669589" cy="1083768"/>
          </a:xfrm>
          <a:prstGeom prst="rect">
            <a:avLst/>
          </a:prstGeom>
        </p:spPr>
      </p:pic>
    </p:spTree>
    <p:extLst>
      <p:ext uri="{BB962C8B-B14F-4D97-AF65-F5344CB8AC3E}">
        <p14:creationId xmlns:p14="http://schemas.microsoft.com/office/powerpoint/2010/main" val="3816525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787" y="1079140"/>
            <a:ext cx="10515600" cy="667271"/>
          </a:xfrm>
          <a:noFill/>
        </p:spPr>
        <p:txBody>
          <a:bodyPr>
            <a:normAutofit/>
          </a:bodyPr>
          <a:lstStyle/>
          <a:p>
            <a:pPr marL="0" indent="0">
              <a:buNone/>
            </a:pPr>
            <a:r>
              <a:rPr lang="en-US" sz="2400" dirty="0"/>
              <a:t>Reflect on your group discussion and answer the questions below. </a:t>
            </a: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Reflect</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525194616"/>
              </p:ext>
            </p:extLst>
          </p:nvPr>
        </p:nvGraphicFramePr>
        <p:xfrm>
          <a:off x="437787" y="1192886"/>
          <a:ext cx="11305255" cy="5584900"/>
        </p:xfrm>
        <a:graphic>
          <a:graphicData uri="http://schemas.openxmlformats.org/drawingml/2006/table">
            <a:tbl>
              <a:tblPr/>
              <a:tblGrid>
                <a:gridCol w="1409741">
                  <a:extLst>
                    <a:ext uri="{9D8B030D-6E8A-4147-A177-3AD203B41FA5}">
                      <a16:colId xmlns:a16="http://schemas.microsoft.com/office/drawing/2014/main" val="5820712"/>
                    </a:ext>
                  </a:extLst>
                </a:gridCol>
                <a:gridCol w="7413759">
                  <a:extLst>
                    <a:ext uri="{9D8B030D-6E8A-4147-A177-3AD203B41FA5}">
                      <a16:colId xmlns:a16="http://schemas.microsoft.com/office/drawing/2014/main" val="1838178000"/>
                    </a:ext>
                  </a:extLst>
                </a:gridCol>
                <a:gridCol w="872523">
                  <a:extLst>
                    <a:ext uri="{9D8B030D-6E8A-4147-A177-3AD203B41FA5}">
                      <a16:colId xmlns:a16="http://schemas.microsoft.com/office/drawing/2014/main" val="3792501763"/>
                    </a:ext>
                  </a:extLst>
                </a:gridCol>
                <a:gridCol w="806680">
                  <a:extLst>
                    <a:ext uri="{9D8B030D-6E8A-4147-A177-3AD203B41FA5}">
                      <a16:colId xmlns:a16="http://schemas.microsoft.com/office/drawing/2014/main" val="237020912"/>
                    </a:ext>
                  </a:extLst>
                </a:gridCol>
                <a:gridCol w="802552">
                  <a:extLst>
                    <a:ext uri="{9D8B030D-6E8A-4147-A177-3AD203B41FA5}">
                      <a16:colId xmlns:a16="http://schemas.microsoft.com/office/drawing/2014/main" val="3794456216"/>
                    </a:ext>
                  </a:extLst>
                </a:gridCol>
              </a:tblGrid>
              <a:tr h="483669">
                <a:tc>
                  <a:txBody>
                    <a:bodyPr/>
                    <a:lstStyle/>
                    <a:p>
                      <a:pPr marR="0" indent="0" algn="ctr" rtl="0">
                        <a:lnSpc>
                          <a:spcPct val="119000"/>
                        </a:lnSpc>
                        <a:spcBef>
                          <a:spcPts val="0"/>
                        </a:spcBef>
                        <a:spcAft>
                          <a:spcPts val="600"/>
                        </a:spcAft>
                      </a:pPr>
                      <a:r>
                        <a:rPr lang="en-US" sz="2200" i="0" kern="1400" dirty="0">
                          <a:ln>
                            <a:noFill/>
                          </a:ln>
                          <a:solidFill>
                            <a:srgbClr val="000000"/>
                          </a:solidFill>
                          <a:effectLst/>
                          <a:latin typeface="Calibri "/>
                        </a:rPr>
                        <a:t> </a:t>
                      </a:r>
                    </a:p>
                  </a:txBody>
                  <a:tcPr marL="30722" marR="30722" marT="30722" marB="30722">
                    <a:lnL>
                      <a:noFill/>
                    </a:lnL>
                    <a:lnR>
                      <a:noFill/>
                    </a:lnR>
                    <a:lnT>
                      <a:noFill/>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i="0" kern="1400" dirty="0">
                          <a:ln>
                            <a:noFill/>
                          </a:ln>
                          <a:solidFill>
                            <a:srgbClr val="000000"/>
                          </a:solidFill>
                          <a:effectLst/>
                          <a:latin typeface="Calibri "/>
                        </a:rPr>
                        <a:t> </a:t>
                      </a:r>
                    </a:p>
                  </a:txBody>
                  <a:tcPr marL="30722" marR="30722" marT="30722" marB="30722">
                    <a:lnL>
                      <a:noFill/>
                    </a:lnL>
                    <a:lnR w="6350" cap="flat" cmpd="sng" algn="ctr">
                      <a:solidFill>
                        <a:srgbClr val="5B9BD5"/>
                      </a:solidFill>
                      <a:prstDash val="solid"/>
                      <a:round/>
                      <a:headEnd type="none" w="med" len="med"/>
                      <a:tailEnd type="none" w="med" len="med"/>
                    </a:lnR>
                    <a:lnT>
                      <a:noFill/>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Yes</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Partly</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No</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extLst>
                  <a:ext uri="{0D108BD9-81ED-4DB2-BD59-A6C34878D82A}">
                    <a16:rowId xmlns:a16="http://schemas.microsoft.com/office/drawing/2014/main" val="1063552042"/>
                  </a:ext>
                </a:extLst>
              </a:tr>
              <a:tr h="460659">
                <a:tc rowSpan="4">
                  <a:txBody>
                    <a:bodyPr/>
                    <a:lstStyle/>
                    <a:p>
                      <a:pPr marR="0" indent="0" algn="ctr" rtl="0">
                        <a:lnSpc>
                          <a:spcPct val="119000"/>
                        </a:lnSpc>
                        <a:spcBef>
                          <a:spcPts val="0"/>
                        </a:spcBef>
                        <a:spcAft>
                          <a:spcPts val="600"/>
                        </a:spcAft>
                      </a:pPr>
                      <a:r>
                        <a:rPr lang="en-US" sz="2200" b="1" i="0" kern="1400" dirty="0">
                          <a:ln>
                            <a:noFill/>
                          </a:ln>
                          <a:solidFill>
                            <a:schemeClr val="bg1"/>
                          </a:solidFill>
                          <a:effectLst/>
                          <a:latin typeface="Calibri "/>
                        </a:rPr>
                        <a:t>My </a:t>
                      </a:r>
                    </a:p>
                    <a:p>
                      <a:pPr marR="0" indent="0" algn="ctr" rtl="0">
                        <a:lnSpc>
                          <a:spcPct val="119000"/>
                        </a:lnSpc>
                        <a:spcBef>
                          <a:spcPts val="0"/>
                        </a:spcBef>
                        <a:spcAft>
                          <a:spcPts val="600"/>
                        </a:spcAft>
                      </a:pPr>
                      <a:r>
                        <a:rPr lang="en-US" sz="2200" b="1" i="0" kern="1400" dirty="0">
                          <a:ln>
                            <a:noFill/>
                          </a:ln>
                          <a:solidFill>
                            <a:schemeClr val="bg1"/>
                          </a:solidFill>
                          <a:effectLst/>
                          <a:latin typeface="Calibri "/>
                        </a:rPr>
                        <a:t>group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We used all the time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894450655"/>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We answered the questions on the prompt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85052430"/>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All the content was relevant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50195279"/>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Everybody had a chance to contribute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6225782"/>
                  </a:ext>
                </a:extLst>
              </a:tr>
              <a:tr h="460659">
                <a:tc rowSpan="3">
                  <a:txBody>
                    <a:bodyPr/>
                    <a:lstStyle/>
                    <a:p>
                      <a:pPr marR="0" indent="0" algn="ctr" rtl="0">
                        <a:lnSpc>
                          <a:spcPct val="119000"/>
                        </a:lnSpc>
                        <a:spcBef>
                          <a:spcPts val="0"/>
                        </a:spcBef>
                        <a:spcAft>
                          <a:spcPts val="600"/>
                        </a:spcAft>
                      </a:pPr>
                      <a:r>
                        <a:rPr lang="en-US" sz="2200" b="1" i="0" kern="1400" dirty="0">
                          <a:ln>
                            <a:noFill/>
                          </a:ln>
                          <a:solidFill>
                            <a:schemeClr val="bg1"/>
                          </a:solidFill>
                          <a:effectLst/>
                          <a:latin typeface="Calibri "/>
                        </a:rPr>
                        <a:t>Me</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I gave and supported my opinions</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62065795"/>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I</a:t>
                      </a:r>
                      <a:r>
                        <a:rPr lang="en-US" sz="2200" i="0" kern="1400" baseline="0" dirty="0">
                          <a:ln>
                            <a:noFill/>
                          </a:ln>
                          <a:solidFill>
                            <a:srgbClr val="000000"/>
                          </a:solidFill>
                          <a:effectLst/>
                          <a:latin typeface="Calibri "/>
                        </a:rPr>
                        <a:t> asked others for their opinions</a:t>
                      </a:r>
                      <a:endParaRPr lang="en-US" sz="2200" i="0" kern="1400" dirty="0">
                        <a:ln>
                          <a:noFill/>
                        </a:ln>
                        <a:solidFill>
                          <a:srgbClr val="000000"/>
                        </a:solidFill>
                        <a:effectLst/>
                        <a:latin typeface="Calibri "/>
                      </a:endParaRP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45272043"/>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I asked questions that allowed others to clarify or develop their answers</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75483275"/>
                  </a:ext>
                </a:extLst>
              </a:tr>
              <a:tr h="702015">
                <a:tc gridSpan="5">
                  <a:txBody>
                    <a:bodyPr/>
                    <a:lstStyle/>
                    <a:p>
                      <a:pPr marR="0" indent="0" algn="l" rtl="0">
                        <a:lnSpc>
                          <a:spcPct val="119000"/>
                        </a:lnSpc>
                        <a:spcBef>
                          <a:spcPts val="0"/>
                        </a:spcBef>
                        <a:spcAft>
                          <a:spcPts val="600"/>
                        </a:spcAft>
                      </a:pPr>
                      <a:r>
                        <a:rPr lang="en-US" sz="2200" i="0" kern="1400" dirty="0">
                          <a:ln>
                            <a:noFill/>
                          </a:ln>
                          <a:solidFill>
                            <a:srgbClr val="000000"/>
                          </a:solidFill>
                          <a:effectLst/>
                          <a:latin typeface="Calibri "/>
                        </a:rPr>
                        <a:t>1 or 2 things I did well… </a:t>
                      </a: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40333785"/>
                  </a:ext>
                </a:extLst>
              </a:tr>
              <a:tr h="801785">
                <a:tc gridSpan="5">
                  <a:txBody>
                    <a:bodyPr/>
                    <a:lstStyle/>
                    <a:p>
                      <a:pPr marR="0" indent="0" algn="l" rtl="0">
                        <a:lnSpc>
                          <a:spcPct val="119000"/>
                        </a:lnSpc>
                        <a:spcBef>
                          <a:spcPts val="0"/>
                        </a:spcBef>
                        <a:spcAft>
                          <a:spcPts val="600"/>
                        </a:spcAft>
                      </a:pPr>
                      <a:r>
                        <a:rPr lang="en-US" sz="2200" i="0" kern="1400" dirty="0">
                          <a:ln>
                            <a:noFill/>
                          </a:ln>
                          <a:solidFill>
                            <a:srgbClr val="000000"/>
                          </a:solidFill>
                          <a:effectLst/>
                          <a:latin typeface="Calibri "/>
                        </a:rPr>
                        <a:t>1 or 2 things I could do better in the next discussion… </a:t>
                      </a: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2078855"/>
                  </a:ext>
                </a:extLst>
              </a:tr>
            </a:tbl>
          </a:graphicData>
        </a:graphic>
      </p:graphicFrame>
      <p:pic>
        <p:nvPicPr>
          <p:cNvPr id="2" name="Picture 6" descr="Book Generic Mixed icon">
            <a:extLst>
              <a:ext uri="{FF2B5EF4-FFF2-40B4-BE49-F238E27FC236}">
                <a16:creationId xmlns:a16="http://schemas.microsoft.com/office/drawing/2014/main" id="{ACEF78A1-B0B3-013D-2B45-4147422C3E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4512" y="5778130"/>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26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0C05-F9E4-2721-C8A5-D4CE4DF9AD6B}"/>
            </a:ext>
          </a:extLst>
        </p:cNvPr>
        <p:cNvGrpSpPr/>
        <p:nvPr/>
      </p:nvGrpSpPr>
      <p:grpSpPr>
        <a:xfrm>
          <a:off x="0" y="0"/>
          <a:ext cx="0" cy="0"/>
          <a:chOff x="0" y="0"/>
          <a:chExt cx="0" cy="0"/>
        </a:xfrm>
      </p:grpSpPr>
      <p:grpSp>
        <p:nvGrpSpPr>
          <p:cNvPr id="5" name="Group 2">
            <a:extLst>
              <a:ext uri="{FF2B5EF4-FFF2-40B4-BE49-F238E27FC236}">
                <a16:creationId xmlns:a16="http://schemas.microsoft.com/office/drawing/2014/main" id="{DC054004-7A3D-792C-BF64-0FFE1882E1DC}"/>
              </a:ext>
            </a:extLst>
          </p:cNvPr>
          <p:cNvGrpSpPr>
            <a:grpSpLocks/>
          </p:cNvGrpSpPr>
          <p:nvPr/>
        </p:nvGrpSpPr>
        <p:grpSpPr bwMode="auto">
          <a:xfrm>
            <a:off x="2639616" y="279885"/>
            <a:ext cx="7956376" cy="556827"/>
            <a:chOff x="103092947" y="106166598"/>
            <a:chExt cx="6633628" cy="556506"/>
          </a:xfrm>
        </p:grpSpPr>
        <p:sp>
          <p:nvSpPr>
            <p:cNvPr id="6" name="Text Box 3">
              <a:extLst>
                <a:ext uri="{FF2B5EF4-FFF2-40B4-BE49-F238E27FC236}">
                  <a16:creationId xmlns:a16="http://schemas.microsoft.com/office/drawing/2014/main" id="{A8A6E9B5-7526-D980-943D-2BA00CB00D7C}"/>
                </a:ext>
              </a:extLst>
            </p:cNvPr>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Early Module Feedback (EMF)</a:t>
              </a:r>
              <a:endParaRPr lang="en-US" altLang="en-US" sz="2800" dirty="0">
                <a:latin typeface="Arial" panose="020B0604020202020204" pitchFamily="34" charset="0"/>
              </a:endParaRPr>
            </a:p>
          </p:txBody>
        </p:sp>
        <p:sp>
          <p:nvSpPr>
            <p:cNvPr id="7" name="Rectangle 4">
              <a:extLst>
                <a:ext uri="{FF2B5EF4-FFF2-40B4-BE49-F238E27FC236}">
                  <a16:creationId xmlns:a16="http://schemas.microsoft.com/office/drawing/2014/main" id="{590CF7A7-5D2A-DB42-D7C6-D60F91C54B33}"/>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a:extLst>
              <a:ext uri="{FF2B5EF4-FFF2-40B4-BE49-F238E27FC236}">
                <a16:creationId xmlns:a16="http://schemas.microsoft.com/office/drawing/2014/main" id="{8BBA9183-1D95-3C83-5166-95C59A1E44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4" name="Picture 3">
            <a:extLst>
              <a:ext uri="{FF2B5EF4-FFF2-40B4-BE49-F238E27FC236}">
                <a16:creationId xmlns:a16="http://schemas.microsoft.com/office/drawing/2014/main" id="{D8F2D2CD-7BEF-FD2F-62B1-F310D13CBBE3}"/>
              </a:ext>
            </a:extLst>
          </p:cNvPr>
          <p:cNvPicPr>
            <a:picLocks noChangeAspect="1"/>
          </p:cNvPicPr>
          <p:nvPr/>
        </p:nvPicPr>
        <p:blipFill>
          <a:blip r:embed="rId3"/>
          <a:stretch>
            <a:fillRect/>
          </a:stretch>
        </p:blipFill>
        <p:spPr>
          <a:xfrm>
            <a:off x="5807968" y="1196752"/>
            <a:ext cx="5906243" cy="3802068"/>
          </a:xfrm>
          <a:prstGeom prst="rect">
            <a:avLst/>
          </a:prstGeom>
          <a:ln>
            <a:solidFill>
              <a:schemeClr val="tx1"/>
            </a:solidFill>
          </a:ln>
        </p:spPr>
      </p:pic>
      <p:sp>
        <p:nvSpPr>
          <p:cNvPr id="10" name="TextBox 9">
            <a:extLst>
              <a:ext uri="{FF2B5EF4-FFF2-40B4-BE49-F238E27FC236}">
                <a16:creationId xmlns:a16="http://schemas.microsoft.com/office/drawing/2014/main" id="{C6C14E8C-F016-94DB-19C8-0953AE60D683}"/>
              </a:ext>
            </a:extLst>
          </p:cNvPr>
          <p:cNvSpPr txBox="1"/>
          <p:nvPr/>
        </p:nvSpPr>
        <p:spPr>
          <a:xfrm>
            <a:off x="552595" y="1196752"/>
            <a:ext cx="5039349" cy="2677656"/>
          </a:xfrm>
          <a:prstGeom prst="rect">
            <a:avLst/>
          </a:prstGeom>
          <a:noFill/>
        </p:spPr>
        <p:txBody>
          <a:bodyPr wrap="square">
            <a:spAutoFit/>
          </a:bodyPr>
          <a:lstStyle/>
          <a:p>
            <a:pPr algn="l"/>
            <a:r>
              <a:rPr lang="en-US" sz="2400" b="0" i="0" dirty="0">
                <a:effectLst/>
                <a:latin typeface="Arial" panose="020B0604020202020204" pitchFamily="34" charset="0"/>
              </a:rPr>
              <a:t>Student feedback is important to continuously improve teaching and learning here at UNNC. </a:t>
            </a:r>
          </a:p>
          <a:p>
            <a:pPr algn="l"/>
            <a:endParaRPr lang="en-US" sz="2400" dirty="0">
              <a:latin typeface="Arial" panose="020B0604020202020204" pitchFamily="34" charset="0"/>
            </a:endParaRPr>
          </a:p>
          <a:p>
            <a:pPr algn="l"/>
            <a:r>
              <a:rPr lang="en-US" sz="2400" b="0" i="0" dirty="0">
                <a:effectLst/>
                <a:latin typeface="Arial" panose="020B0604020202020204" pitchFamily="34" charset="0"/>
              </a:rPr>
              <a:t>Please share your first impressions about this module.</a:t>
            </a:r>
          </a:p>
          <a:p>
            <a:pPr algn="l"/>
            <a:endParaRPr lang="en-US" sz="2400" dirty="0">
              <a:latin typeface="Arial" panose="020B0604020202020204" pitchFamily="34" charset="0"/>
            </a:endParaRPr>
          </a:p>
        </p:txBody>
      </p:sp>
      <p:sp>
        <p:nvSpPr>
          <p:cNvPr id="13" name="Arrow: Right 12">
            <a:extLst>
              <a:ext uri="{FF2B5EF4-FFF2-40B4-BE49-F238E27FC236}">
                <a16:creationId xmlns:a16="http://schemas.microsoft.com/office/drawing/2014/main" id="{42C05A77-B7E2-A738-BC7F-DC76CDE78529}"/>
              </a:ext>
            </a:extLst>
          </p:cNvPr>
          <p:cNvSpPr/>
          <p:nvPr/>
        </p:nvSpPr>
        <p:spPr>
          <a:xfrm>
            <a:off x="4223792" y="4541240"/>
            <a:ext cx="1656184" cy="432048"/>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FB678F79-8DEE-9414-D54D-F68DDE1845CB}"/>
              </a:ext>
            </a:extLst>
          </p:cNvPr>
          <p:cNvSpPr txBox="1"/>
          <p:nvPr/>
        </p:nvSpPr>
        <p:spPr>
          <a:xfrm>
            <a:off x="623392" y="5661248"/>
            <a:ext cx="9505056" cy="369332"/>
          </a:xfrm>
          <a:prstGeom prst="rect">
            <a:avLst/>
          </a:prstGeom>
          <a:noFill/>
        </p:spPr>
        <p:txBody>
          <a:bodyPr wrap="square">
            <a:spAutoFit/>
          </a:bodyPr>
          <a:lstStyle/>
          <a:p>
            <a:pPr algn="l"/>
            <a:r>
              <a:rPr lang="en-US" sz="1800" b="0" i="0" dirty="0">
                <a:effectLst/>
                <a:latin typeface="Arial" panose="020B0604020202020204" pitchFamily="34" charset="0"/>
              </a:rPr>
              <a:t>Survey opens on </a:t>
            </a:r>
            <a:r>
              <a:rPr lang="en-US" sz="1800" b="1" i="0" dirty="0">
                <a:effectLst/>
                <a:latin typeface="Arial" panose="020B0604020202020204" pitchFamily="34" charset="0"/>
              </a:rPr>
              <a:t>Monday 21</a:t>
            </a:r>
            <a:r>
              <a:rPr lang="en-US" sz="1800" b="1" i="0" baseline="30000" dirty="0">
                <a:effectLst/>
                <a:latin typeface="Arial" panose="020B0604020202020204" pitchFamily="34" charset="0"/>
              </a:rPr>
              <a:t>st</a:t>
            </a:r>
            <a:r>
              <a:rPr lang="en-US" sz="1800" b="1" i="0" dirty="0">
                <a:effectLst/>
                <a:latin typeface="Arial" panose="020B0604020202020204" pitchFamily="34" charset="0"/>
              </a:rPr>
              <a:t> Oct </a:t>
            </a:r>
            <a:r>
              <a:rPr lang="en-US" sz="1800" b="0" i="0" dirty="0">
                <a:effectLst/>
                <a:latin typeface="Arial" panose="020B0604020202020204" pitchFamily="34" charset="0"/>
              </a:rPr>
              <a:t>and closes on </a:t>
            </a:r>
            <a:r>
              <a:rPr lang="en-US" sz="1800" b="1" i="0" dirty="0">
                <a:effectLst/>
                <a:latin typeface="Arial" panose="020B0604020202020204" pitchFamily="34" charset="0"/>
              </a:rPr>
              <a:t>Sunday 27</a:t>
            </a:r>
            <a:r>
              <a:rPr lang="en-US" sz="1800" b="1" i="0" baseline="30000" dirty="0">
                <a:effectLst/>
                <a:latin typeface="Arial" panose="020B0604020202020204" pitchFamily="34" charset="0"/>
              </a:rPr>
              <a:t>th</a:t>
            </a:r>
            <a:r>
              <a:rPr lang="en-US" sz="1800" b="1" i="0" dirty="0">
                <a:effectLst/>
                <a:latin typeface="Arial" panose="020B0604020202020204" pitchFamily="34" charset="0"/>
              </a:rPr>
              <a:t> Oct</a:t>
            </a:r>
            <a:r>
              <a:rPr lang="en-US" sz="1800" b="0" i="0" dirty="0">
                <a:effectLst/>
                <a:latin typeface="Arial" panose="020B0604020202020204" pitchFamily="34" charset="0"/>
              </a:rPr>
              <a:t>.</a:t>
            </a:r>
          </a:p>
        </p:txBody>
      </p:sp>
    </p:spTree>
    <p:extLst>
      <p:ext uri="{BB962C8B-B14F-4D97-AF65-F5344CB8AC3E}">
        <p14:creationId xmlns:p14="http://schemas.microsoft.com/office/powerpoint/2010/main" val="3410478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3126161167"/>
              </p:ext>
            </p:extLst>
          </p:nvPr>
        </p:nvGraphicFramePr>
        <p:xfrm>
          <a:off x="530157" y="1052737"/>
          <a:ext cx="11182467" cy="4010077"/>
        </p:xfrm>
        <a:graphic>
          <a:graphicData uri="http://schemas.openxmlformats.org/drawingml/2006/table">
            <a:tbl>
              <a:tblPr firstRow="1" bandRow="1">
                <a:tableStyleId>{5940675A-B579-460E-94D1-54222C63F5DA}</a:tableStyleId>
              </a:tblPr>
              <a:tblGrid>
                <a:gridCol w="1463478">
                  <a:extLst>
                    <a:ext uri="{9D8B030D-6E8A-4147-A177-3AD203B41FA5}">
                      <a16:colId xmlns:a16="http://schemas.microsoft.com/office/drawing/2014/main" val="2008940339"/>
                    </a:ext>
                  </a:extLst>
                </a:gridCol>
                <a:gridCol w="9718989">
                  <a:extLst>
                    <a:ext uri="{9D8B030D-6E8A-4147-A177-3AD203B41FA5}">
                      <a16:colId xmlns:a16="http://schemas.microsoft.com/office/drawing/2014/main" val="2859638879"/>
                    </a:ext>
                  </a:extLst>
                </a:gridCol>
              </a:tblGrid>
              <a:tr h="405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163707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Monday,</a:t>
                      </a:r>
                      <a:r>
                        <a:rPr lang="en-US" sz="2000" b="1" baseline="0" dirty="0">
                          <a:solidFill>
                            <a:schemeClr val="bg1"/>
                          </a:solidFill>
                        </a:rPr>
                        <a: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28</a:t>
                      </a:r>
                      <a:r>
                        <a:rPr lang="en-US" sz="2000" b="1" baseline="30000" dirty="0">
                          <a:solidFill>
                            <a:schemeClr val="bg1"/>
                          </a:solidFill>
                        </a:rPr>
                        <a:t>th</a:t>
                      </a:r>
                      <a:r>
                        <a:rPr lang="en-US" sz="2000" b="1" baseline="0" dirty="0">
                          <a:solidFill>
                            <a:schemeClr val="bg1"/>
                          </a:solidFill>
                        </a:rPr>
                        <a:t> October</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3pm</a:t>
                      </a:r>
                      <a:endParaRPr lang="en-US" sz="2000" b="1" dirty="0">
                        <a:solidFill>
                          <a:schemeClr val="bg1"/>
                        </a:solidFill>
                      </a:endParaRP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rgbClr val="C00000"/>
                          </a:solidFill>
                          <a:effectLst/>
                          <a:latin typeface="+mn-lt"/>
                          <a:ea typeface="SimSun" panose="02010600030101010101" pitchFamily="2" charset="-122"/>
                          <a:cs typeface="Arial" panose="020B0604020202020204" pitchFamily="34" charset="0"/>
                        </a:rPr>
                        <a:t>Listening</a:t>
                      </a:r>
                      <a:r>
                        <a:rPr lang="en-US" sz="2400" b="1" baseline="0" dirty="0">
                          <a:solidFill>
                            <a:srgbClr val="C00000"/>
                          </a:solidFill>
                          <a:effectLst/>
                          <a:latin typeface="+mn-lt"/>
                          <a:ea typeface="SimSun" panose="02010600030101010101" pitchFamily="2" charset="-122"/>
                          <a:cs typeface="Arial" panose="020B0604020202020204" pitchFamily="34" charset="0"/>
                        </a:rPr>
                        <a:t> Portfolio - Task 1 (assessed)</a:t>
                      </a:r>
                    </a:p>
                    <a:p>
                      <a:pPr marL="457200" marR="0" lvl="0" indent="-457200" algn="l" rtl="0" eaLnBrk="1" fontAlgn="auto" latinLnBrk="0" hangingPunct="1">
                        <a:lnSpc>
                          <a:spcPct val="115000"/>
                        </a:lnSpc>
                        <a:spcBef>
                          <a:spcPts val="0"/>
                        </a:spcBef>
                        <a:spcAft>
                          <a:spcPts val="0"/>
                        </a:spcAft>
                        <a:buClrTx/>
                        <a:buSzTx/>
                        <a:buFont typeface="+mj-lt"/>
                        <a:buAutoNum type="arabicPeriod"/>
                      </a:pPr>
                      <a:r>
                        <a:rPr lang="en-US" sz="2400" b="0" baseline="0" dirty="0">
                          <a:solidFill>
                            <a:schemeClr val="tx1"/>
                          </a:solidFill>
                          <a:effectLst/>
                          <a:latin typeface="+mn-lt"/>
                          <a:ea typeface="SimSun"/>
                          <a:cs typeface="Arial"/>
                        </a:rPr>
                        <a:t>Watch </a:t>
                      </a:r>
                      <a:r>
                        <a:rPr lang="en-US" sz="2400" b="0" u="sng" baseline="0" dirty="0">
                          <a:solidFill>
                            <a:schemeClr val="tx1"/>
                          </a:solidFill>
                          <a:effectLst/>
                          <a:latin typeface="+mn-lt"/>
                          <a:ea typeface="SimSun"/>
                          <a:cs typeface="Arial"/>
                        </a:rPr>
                        <a:t>Lecture 2B: </a:t>
                      </a:r>
                      <a:r>
                        <a:rPr lang="en-US" sz="2400" b="0" i="1" u="sng" baseline="0" dirty="0">
                          <a:solidFill>
                            <a:schemeClr val="tx1"/>
                          </a:solidFill>
                          <a:effectLst/>
                          <a:latin typeface="+mn-lt"/>
                          <a:ea typeface="SimSun"/>
                          <a:cs typeface="Arial"/>
                        </a:rPr>
                        <a:t>Technology and mental health</a:t>
                      </a:r>
                      <a:r>
                        <a:rPr lang="en-US" sz="2400" b="0" i="0" baseline="0" dirty="0">
                          <a:solidFill>
                            <a:schemeClr val="tx1"/>
                          </a:solidFill>
                          <a:effectLst/>
                          <a:latin typeface="+mn-lt"/>
                          <a:ea typeface="SimSun"/>
                          <a:cs typeface="Arial"/>
                        </a:rPr>
                        <a:t> and take notes. </a:t>
                      </a:r>
                    </a:p>
                    <a:p>
                      <a:pPr marL="457200" marR="0" lvl="0" indent="-457200" algn="l" defTabSz="685800" rtl="0" eaLnBrk="1" fontAlgn="auto" latinLnBrk="0" hangingPunct="1">
                        <a:lnSpc>
                          <a:spcPct val="115000"/>
                        </a:lnSpc>
                        <a:spcBef>
                          <a:spcPts val="0"/>
                        </a:spcBef>
                        <a:spcAft>
                          <a:spcPts val="0"/>
                        </a:spcAft>
                        <a:buClrTx/>
                        <a:buSzTx/>
                        <a:buFont typeface="+mj-lt"/>
                        <a:buAutoNum type="arabicPeriod"/>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Submit a copy of your notes via the submission box on the </a:t>
                      </a:r>
                      <a:r>
                        <a:rPr lang="en-US" sz="2400" b="1" i="0" baseline="0" dirty="0">
                          <a:solidFill>
                            <a:schemeClr val="tx1"/>
                          </a:solidFill>
                          <a:effectLst/>
                          <a:latin typeface="+mn-lt"/>
                          <a:ea typeface="SimSun" panose="02010600030101010101" pitchFamily="2" charset="-122"/>
                          <a:cs typeface="Arial" panose="020B0604020202020204" pitchFamily="34" charset="0"/>
                        </a:rPr>
                        <a:t>OCSa Moodle </a:t>
                      </a:r>
                      <a:r>
                        <a:rPr lang="en-US" sz="2400" b="0" i="0" baseline="0" dirty="0">
                          <a:solidFill>
                            <a:schemeClr val="tx1"/>
                          </a:solidFill>
                          <a:effectLst/>
                          <a:latin typeface="+mn-lt"/>
                          <a:ea typeface="SimSun" panose="02010600030101010101" pitchFamily="2" charset="-122"/>
                          <a:cs typeface="Arial" panose="020B0604020202020204" pitchFamily="34" charset="0"/>
                        </a:rPr>
                        <a:t>page before the Monday deadline. </a:t>
                      </a:r>
                      <a:endParaRPr lang="en-US" sz="2400" b="1" i="1" dirty="0">
                        <a:solidFill>
                          <a:schemeClr val="tx1"/>
                        </a:solidFill>
                        <a:effectLst/>
                        <a:latin typeface="+mn-lt"/>
                        <a:ea typeface="SimSun" panose="02010600030101010101" pitchFamily="2" charset="-122"/>
                        <a:cs typeface="Arial" panose="020B0604020202020204" pitchFamily="34" charset="0"/>
                      </a:endParaRPr>
                    </a:p>
                  </a:txBody>
                  <a:tcPr anchor="ctr">
                    <a:solidFill>
                      <a:schemeClr val="bg1"/>
                    </a:solidFill>
                  </a:tcPr>
                </a:tc>
                <a:extLst>
                  <a:ext uri="{0D108BD9-81ED-4DB2-BD59-A6C34878D82A}">
                    <a16:rowId xmlns:a16="http://schemas.microsoft.com/office/drawing/2014/main" val="927558485"/>
                  </a:ext>
                </a:extLst>
              </a:tr>
              <a:tr h="17734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5.1</a:t>
                      </a:r>
                    </a:p>
                  </a:txBody>
                  <a:tcPr>
                    <a:solidFill>
                      <a:srgbClr val="264177"/>
                    </a:solidFill>
                  </a:tcPr>
                </a:tc>
                <a:tc>
                  <a:txBody>
                    <a:bodyPr/>
                    <a:lstStyle/>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kern="1200" dirty="0">
                          <a:solidFill>
                            <a:schemeClr val="tx1"/>
                          </a:solidFill>
                          <a:effectLst/>
                          <a:latin typeface="+mn-lt"/>
                          <a:ea typeface="+mn-ea"/>
                          <a:cs typeface="+mn-cs"/>
                        </a:rPr>
                        <a:t>Complete the ‘</a:t>
                      </a:r>
                      <a:r>
                        <a:rPr lang="en-US" sz="2400" i="1" u="none" kern="1200" dirty="0">
                          <a:solidFill>
                            <a:schemeClr val="tx1"/>
                          </a:solidFill>
                          <a:effectLst/>
                          <a:latin typeface="+mn-lt"/>
                          <a:ea typeface="+mn-ea"/>
                          <a:cs typeface="+mn-cs"/>
                        </a:rPr>
                        <a:t>Language learner profile survey’ </a:t>
                      </a:r>
                      <a:r>
                        <a:rPr lang="en-US" sz="2400" i="0" kern="1200" baseline="0" dirty="0">
                          <a:solidFill>
                            <a:schemeClr val="tx1"/>
                          </a:solidFill>
                          <a:effectLst/>
                          <a:latin typeface="+mn-lt"/>
                          <a:ea typeface="+mn-ea"/>
                          <a:cs typeface="+mn-cs"/>
                        </a:rPr>
                        <a:t>(Class Workbook - end of Lesson 5.1). You will need that information </a:t>
                      </a:r>
                      <a:r>
                        <a:rPr lang="en-US" sz="2400" dirty="0"/>
                        <a:t>f</a:t>
                      </a:r>
                      <a:r>
                        <a:rPr lang="en-US" sz="2400" i="0" kern="1200" baseline="0" dirty="0">
                          <a:solidFill>
                            <a:schemeClr val="tx1"/>
                          </a:solidFill>
                          <a:effectLst/>
                          <a:latin typeface="+mn-lt"/>
                          <a:ea typeface="+mn-ea"/>
                          <a:cs typeface="+mn-cs"/>
                        </a:rPr>
                        <a:t>or one of the class activities. </a:t>
                      </a:r>
                    </a:p>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endParaRPr lang="en-US" sz="2000" i="0" kern="1200" baseline="0" dirty="0">
                        <a:solidFill>
                          <a:schemeClr val="tx1"/>
                        </a:solidFill>
                        <a:effectLst/>
                        <a:latin typeface="+mn-lt"/>
                        <a:ea typeface="+mn-ea"/>
                        <a:cs typeface="+mn-cs"/>
                      </a:endParaRPr>
                    </a:p>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i="0" kern="1200" baseline="0" dirty="0">
                          <a:solidFill>
                            <a:schemeClr val="tx1"/>
                          </a:solidFill>
                          <a:effectLst/>
                          <a:latin typeface="+mn-lt"/>
                          <a:ea typeface="+mn-ea"/>
                          <a:cs typeface="+mn-cs"/>
                        </a:rPr>
                        <a:t>Complete ‘</a:t>
                      </a:r>
                      <a:r>
                        <a:rPr lang="en-US" sz="2400" i="1" kern="1200" baseline="0" dirty="0">
                          <a:solidFill>
                            <a:schemeClr val="tx1"/>
                          </a:solidFill>
                          <a:effectLst/>
                          <a:latin typeface="+mn-lt"/>
                          <a:ea typeface="+mn-ea"/>
                          <a:cs typeface="+mn-cs"/>
                        </a:rPr>
                        <a:t>Vocabulary building</a:t>
                      </a:r>
                      <a:r>
                        <a:rPr lang="en-US" sz="2400" i="0" kern="1200" baseline="0" dirty="0">
                          <a:solidFill>
                            <a:schemeClr val="tx1"/>
                          </a:solidFill>
                          <a:effectLst/>
                          <a:latin typeface="+mn-lt"/>
                          <a:ea typeface="+mn-ea"/>
                          <a:cs typeface="+mn-cs"/>
                        </a:rPr>
                        <a:t>’ tasks A &amp; B (Class Workbook - Lesson 5.1 ).</a:t>
                      </a:r>
                    </a:p>
                  </a:txBody>
                  <a:tcPr anchor="ctr">
                    <a:solidFill>
                      <a:schemeClr val="bg1"/>
                    </a:solidFill>
                  </a:tcPr>
                </a:tc>
                <a:extLst>
                  <a:ext uri="{0D108BD9-81ED-4DB2-BD59-A6C34878D82A}">
                    <a16:rowId xmlns:a16="http://schemas.microsoft.com/office/drawing/2014/main" val="2860722247"/>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Rectangle 8">
            <a:extLst>
              <a:ext uri="{FF2B5EF4-FFF2-40B4-BE49-F238E27FC236}">
                <a16:creationId xmlns:a16="http://schemas.microsoft.com/office/drawing/2014/main" id="{ACEE826A-A0F0-4B69-9921-0C9CF898CD3A}"/>
              </a:ext>
            </a:extLst>
          </p:cNvPr>
          <p:cNvSpPr/>
          <p:nvPr/>
        </p:nvSpPr>
        <p:spPr>
          <a:xfrm>
            <a:off x="530157" y="5521194"/>
            <a:ext cx="11182467" cy="1015663"/>
          </a:xfrm>
          <a:prstGeom prst="rect">
            <a:avLst/>
          </a:prstGeom>
          <a:ln>
            <a:solidFill>
              <a:srgbClr val="002060"/>
            </a:solidFill>
            <a:prstDash val="lgDash"/>
          </a:ln>
        </p:spPr>
        <p:txBody>
          <a:bodyPr wrap="square">
            <a:spAutoFit/>
          </a:bodyPr>
          <a:lstStyle/>
          <a:p>
            <a:r>
              <a:rPr lang="en-US" sz="2000" b="1" dirty="0"/>
              <a:t>Self-study</a:t>
            </a:r>
          </a:p>
          <a:p>
            <a:pPr lvl="0" defTabSz="685800">
              <a:defRPr/>
            </a:pPr>
            <a:r>
              <a:rPr lang="en-US" sz="2000" dirty="0">
                <a:ea typeface="SimSun" panose="02010600030101010101" pitchFamily="2" charset="-122"/>
                <a:cs typeface="Arial" panose="020B0604020202020204" pitchFamily="34" charset="0"/>
              </a:rPr>
              <a:t>Check out the self-study materials on the OCSa Moodle page for this week: vocab review, reading more on the topic, additional listening practice.</a:t>
            </a:r>
          </a:p>
        </p:txBody>
      </p:sp>
      <p:pic>
        <p:nvPicPr>
          <p:cNvPr id="3" name="Picture 6" descr="Book Generic Mixed icon">
            <a:extLst>
              <a:ext uri="{FF2B5EF4-FFF2-40B4-BE49-F238E27FC236}">
                <a16:creationId xmlns:a16="http://schemas.microsoft.com/office/drawing/2014/main" id="{8C267A20-AF5F-9351-56F5-75F67F95A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416" y="3808770"/>
            <a:ext cx="854451"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42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Portfolio: </a:t>
              </a:r>
              <a:r>
                <a:rPr lang="en-GB" altLang="en-US" sz="2400" dirty="0">
                  <a:solidFill>
                    <a:srgbClr val="000000"/>
                  </a:solidFill>
                  <a:latin typeface="Verdana" panose="020B0604030504040204" pitchFamily="34" charset="0"/>
                </a:rPr>
                <a:t>Practice task feedback</a:t>
              </a:r>
              <a:endParaRPr lang="en-US" altLang="en-US" sz="2800"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2" name="TextBox 1"/>
          <p:cNvSpPr txBox="1"/>
          <p:nvPr/>
        </p:nvSpPr>
        <p:spPr>
          <a:xfrm>
            <a:off x="407368" y="1196752"/>
            <a:ext cx="11233248" cy="4708981"/>
          </a:xfrm>
          <a:prstGeom prst="rect">
            <a:avLst/>
          </a:prstGeom>
          <a:noFill/>
        </p:spPr>
        <p:txBody>
          <a:bodyPr wrap="square" rtlCol="0">
            <a:spAutoFit/>
          </a:bodyPr>
          <a:lstStyle/>
          <a:p>
            <a:r>
              <a:rPr lang="en-US" sz="2400" dirty="0"/>
              <a:t>Open the notes you took for </a:t>
            </a:r>
            <a:r>
              <a:rPr lang="en-US" sz="2400" b="1" dirty="0"/>
              <a:t>Lecture 1B</a:t>
            </a:r>
            <a:r>
              <a:rPr lang="en-US" sz="2400" dirty="0"/>
              <a:t>.</a:t>
            </a:r>
          </a:p>
          <a:p>
            <a:endParaRPr lang="en-US" sz="2400" dirty="0"/>
          </a:p>
          <a:p>
            <a:r>
              <a:rPr lang="en-US" sz="2400" dirty="0"/>
              <a:t>With a partner, look at each other’s notes and answer the questions below.</a:t>
            </a:r>
          </a:p>
          <a:p>
            <a:endParaRPr lang="en-US" sz="2400" dirty="0"/>
          </a:p>
          <a:p>
            <a:pPr marL="800100" lvl="1" indent="-342900">
              <a:lnSpc>
                <a:spcPct val="150000"/>
              </a:lnSpc>
              <a:buFont typeface="Arial" panose="020B0604020202020204" pitchFamily="34" charset="0"/>
              <a:buChar char="•"/>
            </a:pPr>
            <a:r>
              <a:rPr lang="en-US" sz="2400" dirty="0"/>
              <a:t>Do you think your notes are well </a:t>
            </a:r>
            <a:r>
              <a:rPr lang="en-US" sz="2400" dirty="0" err="1"/>
              <a:t>organised</a:t>
            </a:r>
            <a:r>
              <a:rPr lang="en-US" sz="2400" dirty="0"/>
              <a:t>?</a:t>
            </a:r>
          </a:p>
          <a:p>
            <a:pPr marL="800100" lvl="1" indent="-342900">
              <a:lnSpc>
                <a:spcPct val="150000"/>
              </a:lnSpc>
              <a:buFont typeface="Arial" panose="020B0604020202020204" pitchFamily="34" charset="0"/>
              <a:buChar char="•"/>
            </a:pPr>
            <a:r>
              <a:rPr lang="en-US" sz="2400" dirty="0"/>
              <a:t>Is it clear what the different sections are?</a:t>
            </a:r>
          </a:p>
          <a:p>
            <a:pPr marL="800100" lvl="1" indent="-342900">
              <a:lnSpc>
                <a:spcPct val="150000"/>
              </a:lnSpc>
              <a:buFont typeface="Arial" panose="020B0604020202020204" pitchFamily="34" charset="0"/>
              <a:buChar char="•"/>
            </a:pPr>
            <a:r>
              <a:rPr lang="en-US" sz="2400" dirty="0"/>
              <a:t>Have you included detail in each section to allow you to understand the ideas from that section?</a:t>
            </a:r>
          </a:p>
          <a:p>
            <a:pPr marL="800100" lvl="1" indent="-342900">
              <a:lnSpc>
                <a:spcPct val="150000"/>
              </a:lnSpc>
              <a:buFont typeface="Arial" panose="020B0604020202020204" pitchFamily="34" charset="0"/>
              <a:buChar char="•"/>
            </a:pPr>
            <a:r>
              <a:rPr lang="en-US" sz="2400" dirty="0"/>
              <a:t>What could you do to improve your notes?</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1705019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Portfolio: </a:t>
              </a:r>
              <a:r>
                <a:rPr lang="en-GB" altLang="en-US" sz="2400" dirty="0">
                  <a:solidFill>
                    <a:srgbClr val="000000"/>
                  </a:solidFill>
                  <a:latin typeface="Verdana" panose="020B0604030504040204" pitchFamily="34" charset="0"/>
                </a:rPr>
                <a:t>Practice task feedback</a:t>
              </a:r>
              <a:endParaRPr lang="en-US" altLang="en-US" sz="2800"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8" name="TextBox 7"/>
          <p:cNvSpPr txBox="1"/>
          <p:nvPr/>
        </p:nvSpPr>
        <p:spPr>
          <a:xfrm>
            <a:off x="287534" y="1171088"/>
            <a:ext cx="8120874" cy="5262979"/>
          </a:xfrm>
          <a:prstGeom prst="rect">
            <a:avLst/>
          </a:prstGeom>
          <a:noFill/>
        </p:spPr>
        <p:txBody>
          <a:bodyPr wrap="square" rtlCol="0">
            <a:spAutoFit/>
          </a:bodyPr>
          <a:lstStyle/>
          <a:p>
            <a:r>
              <a:rPr lang="en-US" sz="2400" dirty="0"/>
              <a:t>Go to Moodle and download … </a:t>
            </a:r>
          </a:p>
          <a:p>
            <a:endParaRPr lang="en-US" sz="2400" dirty="0"/>
          </a:p>
          <a:p>
            <a:pPr marL="342900" indent="-342900">
              <a:buFont typeface="Arial" panose="020B0604020202020204" pitchFamily="34" charset="0"/>
              <a:buChar char="•"/>
            </a:pPr>
            <a:r>
              <a:rPr lang="en-US" sz="2400" i="1" u="sng" dirty="0"/>
              <a:t>Listening Portfolio feedback form</a:t>
            </a:r>
            <a:endParaRPr lang="en-US" sz="2400" dirty="0"/>
          </a:p>
          <a:p>
            <a:pPr algn="r"/>
            <a:r>
              <a:rPr lang="en-US" sz="2400" dirty="0"/>
              <a:t>(Assessment section) </a:t>
            </a:r>
            <a:endParaRPr lang="en-US" sz="2400" i="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i="1" u="sng" dirty="0"/>
              <a:t>Lecture 1B - List of required lecture information</a:t>
            </a:r>
            <a:r>
              <a:rPr lang="en-US" sz="2400" i="1" dirty="0"/>
              <a:t> </a:t>
            </a:r>
          </a:p>
          <a:p>
            <a:pPr algn="r"/>
            <a:r>
              <a:rPr lang="en-US" sz="2400" dirty="0"/>
              <a:t>(Week 4 section) </a:t>
            </a:r>
          </a:p>
          <a:p>
            <a:pPr marL="342900" indent="-342900">
              <a:buFont typeface="Arial" panose="020B0604020202020204" pitchFamily="34" charset="0"/>
              <a:buChar char="•"/>
            </a:pPr>
            <a:endParaRPr lang="en-US" sz="2400" i="1" dirty="0"/>
          </a:p>
          <a:p>
            <a:endParaRPr lang="en-US" sz="2400" dirty="0"/>
          </a:p>
          <a:p>
            <a:r>
              <a:rPr lang="en-US" sz="2400" dirty="0"/>
              <a:t>Then, use the feedback form to assess the notes you took for </a:t>
            </a:r>
            <a:r>
              <a:rPr lang="en-US" sz="2400" b="1" dirty="0"/>
              <a:t>Lecture 1B</a:t>
            </a:r>
            <a:r>
              <a:rPr lang="en-US" sz="2400" dirty="0"/>
              <a:t>.</a:t>
            </a:r>
          </a:p>
          <a:p>
            <a:pPr marL="342900" indent="-342900">
              <a:buFont typeface="Arial" panose="020B0604020202020204" pitchFamily="34" charset="0"/>
              <a:buChar char="•"/>
            </a:pPr>
            <a:endParaRPr lang="en-US" sz="2400" i="1" dirty="0"/>
          </a:p>
        </p:txBody>
      </p:sp>
      <p:pic>
        <p:nvPicPr>
          <p:cNvPr id="7" name="Picture 6">
            <a:extLst>
              <a:ext uri="{FF2B5EF4-FFF2-40B4-BE49-F238E27FC236}">
                <a16:creationId xmlns:a16="http://schemas.microsoft.com/office/drawing/2014/main" id="{1F1B7260-6B79-4A44-8AFC-4AE5FEF1132E}"/>
              </a:ext>
            </a:extLst>
          </p:cNvPr>
          <p:cNvPicPr>
            <a:picLocks noChangeAspect="1"/>
          </p:cNvPicPr>
          <p:nvPr/>
        </p:nvPicPr>
        <p:blipFill>
          <a:blip r:embed="rId3"/>
          <a:stretch>
            <a:fillRect/>
          </a:stretch>
        </p:blipFill>
        <p:spPr>
          <a:xfrm>
            <a:off x="8816735" y="1355063"/>
            <a:ext cx="2866210" cy="1645517"/>
          </a:xfrm>
          <a:prstGeom prst="rect">
            <a:avLst/>
          </a:prstGeom>
          <a:ln>
            <a:solidFill>
              <a:schemeClr val="tx1"/>
            </a:solidFill>
          </a:ln>
        </p:spPr>
      </p:pic>
      <p:pic>
        <p:nvPicPr>
          <p:cNvPr id="9" name="Picture 8">
            <a:extLst>
              <a:ext uri="{FF2B5EF4-FFF2-40B4-BE49-F238E27FC236}">
                <a16:creationId xmlns:a16="http://schemas.microsoft.com/office/drawing/2014/main" id="{1135158B-4EE5-4572-8C6A-BDDE981E5106}"/>
              </a:ext>
            </a:extLst>
          </p:cNvPr>
          <p:cNvPicPr>
            <a:picLocks noChangeAspect="1"/>
          </p:cNvPicPr>
          <p:nvPr/>
        </p:nvPicPr>
        <p:blipFill>
          <a:blip r:embed="rId4"/>
          <a:stretch>
            <a:fillRect/>
          </a:stretch>
        </p:blipFill>
        <p:spPr>
          <a:xfrm>
            <a:off x="8819050" y="3367759"/>
            <a:ext cx="2863895" cy="3003597"/>
          </a:xfrm>
          <a:prstGeom prst="rect">
            <a:avLst/>
          </a:prstGeom>
          <a:ln>
            <a:solidFill>
              <a:schemeClr val="tx1"/>
            </a:solidFill>
          </a:ln>
        </p:spPr>
      </p:pic>
      <p:sp>
        <p:nvSpPr>
          <p:cNvPr id="18" name="Rectangle 17">
            <a:extLst>
              <a:ext uri="{FF2B5EF4-FFF2-40B4-BE49-F238E27FC236}">
                <a16:creationId xmlns:a16="http://schemas.microsoft.com/office/drawing/2014/main" id="{E2E8A8C2-9F40-4415-B2A1-70765A3BC503}"/>
              </a:ext>
            </a:extLst>
          </p:cNvPr>
          <p:cNvSpPr/>
          <p:nvPr/>
        </p:nvSpPr>
        <p:spPr>
          <a:xfrm>
            <a:off x="1078929" y="2929838"/>
            <a:ext cx="7152456" cy="400110"/>
          </a:xfrm>
          <a:prstGeom prst="rect">
            <a:avLst/>
          </a:prstGeom>
          <a:solidFill>
            <a:srgbClr val="FFFFD1"/>
          </a:solidFill>
          <a:ln w="3175">
            <a:solidFill>
              <a:schemeClr val="tx1"/>
            </a:solidFill>
            <a:prstDash val="dash"/>
          </a:ln>
        </p:spPr>
        <p:txBody>
          <a:bodyPr wrap="square" anchor="ctr">
            <a:spAutoFit/>
          </a:bodyPr>
          <a:lstStyle/>
          <a:p>
            <a:r>
              <a:rPr lang="en-US" sz="2000" dirty="0"/>
              <a:t>This form will be used to assess your </a:t>
            </a:r>
            <a:r>
              <a:rPr lang="en-US" sz="2000" b="1" dirty="0"/>
              <a:t>Listening Portfolio Tasks 1-2. </a:t>
            </a:r>
          </a:p>
        </p:txBody>
      </p:sp>
    </p:spTree>
    <p:extLst>
      <p:ext uri="{BB962C8B-B14F-4D97-AF65-F5344CB8AC3E}">
        <p14:creationId xmlns:p14="http://schemas.microsoft.com/office/powerpoint/2010/main" val="3226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268799"/>
            <a:ext cx="11017224" cy="5400526"/>
          </a:xfrm>
          <a:noFill/>
        </p:spPr>
        <p:txBody>
          <a:bodyPr>
            <a:noAutofit/>
          </a:bodyPr>
          <a:lstStyle/>
          <a:p>
            <a:pPr marL="0" indent="0">
              <a:lnSpc>
                <a:spcPct val="107000"/>
              </a:lnSpc>
              <a:spcBef>
                <a:spcPts val="0"/>
              </a:spcBef>
              <a:buNone/>
            </a:pPr>
            <a:r>
              <a:rPr lang="en-US" sz="2400" dirty="0">
                <a:latin typeface="Calibri" panose="020F0502020204030204" pitchFamily="34" charset="0"/>
                <a:cs typeface="Times New Roman" panose="02020603050405020304" pitchFamily="18" charset="0"/>
              </a:rPr>
              <a:t>The assessed Listening Portfolio tasks are very important for developing the listening ability you will need at UNNC.</a:t>
            </a:r>
          </a:p>
          <a:p>
            <a:pPr marL="0" indent="0">
              <a:lnSpc>
                <a:spcPct val="107000"/>
              </a:lnSpc>
              <a:spcBef>
                <a:spcPts val="0"/>
              </a:spcBef>
              <a:buNone/>
            </a:pPr>
            <a:endParaRPr lang="en-US" sz="2400" dirty="0">
              <a:latin typeface="Calibri" panose="020F0502020204030204" pitchFamily="34" charset="0"/>
              <a:cs typeface="Times New Roman" panose="02020603050405020304" pitchFamily="18" charset="0"/>
            </a:endParaRPr>
          </a:p>
          <a:p>
            <a:pPr>
              <a:lnSpc>
                <a:spcPct val="107000"/>
              </a:lnSpc>
              <a:spcBef>
                <a:spcPts val="0"/>
              </a:spcBef>
            </a:pPr>
            <a:r>
              <a:rPr lang="en-US" sz="2400" dirty="0">
                <a:latin typeface="Calibri" panose="020F0502020204030204" pitchFamily="34" charset="0"/>
                <a:cs typeface="Times New Roman" panose="02020603050405020304" pitchFamily="18" charset="0"/>
              </a:rPr>
              <a:t>Complete the work yourself - </a:t>
            </a:r>
            <a:r>
              <a:rPr lang="en-US" sz="2400" b="1" u="sng" dirty="0">
                <a:latin typeface="Calibri" panose="020F0502020204030204" pitchFamily="34" charset="0"/>
                <a:cs typeface="Times New Roman" panose="02020603050405020304" pitchFamily="18" charset="0"/>
              </a:rPr>
              <a:t>do not </a:t>
            </a:r>
            <a:r>
              <a:rPr lang="en-US" sz="2400" u="sng" dirty="0">
                <a:latin typeface="Calibri" panose="020F0502020204030204" pitchFamily="34" charset="0"/>
                <a:cs typeface="Times New Roman" panose="02020603050405020304" pitchFamily="18" charset="0"/>
              </a:rPr>
              <a:t>use another student’s notes</a:t>
            </a:r>
            <a:r>
              <a:rPr lang="en-US" sz="2400" dirty="0">
                <a:latin typeface="Calibri" panose="020F0502020204030204" pitchFamily="34" charset="0"/>
                <a:cs typeface="Times New Roman" panose="02020603050405020304" pitchFamily="18" charset="0"/>
              </a:rPr>
              <a:t> AND </a:t>
            </a:r>
            <a:r>
              <a:rPr lang="en-US" sz="2400" b="1" u="sng" dirty="0">
                <a:latin typeface="Calibri" panose="020F0502020204030204" pitchFamily="34" charset="0"/>
                <a:cs typeface="Times New Roman" panose="02020603050405020304" pitchFamily="18" charset="0"/>
              </a:rPr>
              <a:t>do not </a:t>
            </a:r>
            <a:r>
              <a:rPr lang="en-US" sz="2400" u="sng" dirty="0">
                <a:latin typeface="Calibri" panose="020F0502020204030204" pitchFamily="34" charset="0"/>
                <a:cs typeface="Times New Roman" panose="02020603050405020304" pitchFamily="18" charset="0"/>
              </a:rPr>
              <a:t>use generative AI to assist you.</a:t>
            </a:r>
          </a:p>
          <a:p>
            <a:pPr>
              <a:lnSpc>
                <a:spcPct val="107000"/>
              </a:lnSpc>
              <a:spcBef>
                <a:spcPts val="0"/>
              </a:spcBef>
            </a:pPr>
            <a:endParaRPr lang="en-US" sz="2400" dirty="0">
              <a:latin typeface="Calibri" panose="020F0502020204030204" pitchFamily="34" charset="0"/>
              <a:cs typeface="Times New Roman" panose="02020603050405020304" pitchFamily="18" charset="0"/>
            </a:endParaRPr>
          </a:p>
          <a:p>
            <a:pPr>
              <a:lnSpc>
                <a:spcPct val="107000"/>
              </a:lnSpc>
              <a:spcBef>
                <a:spcPts val="0"/>
              </a:spcBef>
            </a:pPr>
            <a:r>
              <a:rPr lang="en-US" sz="2400" dirty="0">
                <a:latin typeface="Calibri" panose="020F0502020204030204" pitchFamily="34" charset="0"/>
                <a:cs typeface="Times New Roman" panose="02020603050405020304" pitchFamily="18" charset="0"/>
              </a:rPr>
              <a:t>Ensure your notes are kept private - </a:t>
            </a:r>
            <a:r>
              <a:rPr lang="en-US" sz="2400" u="sng" dirty="0">
                <a:latin typeface="Calibri" panose="020F0502020204030204" pitchFamily="34" charset="0"/>
                <a:cs typeface="Times New Roman" panose="02020603050405020304" pitchFamily="18" charset="0"/>
              </a:rPr>
              <a:t>do not share them or post them on social media</a:t>
            </a:r>
            <a:r>
              <a:rPr lang="en-US" sz="2400" dirty="0">
                <a:latin typeface="Calibri" panose="020F0502020204030204" pitchFamily="34" charset="0"/>
                <a:cs typeface="Times New Roman" panose="02020603050405020304" pitchFamily="18" charset="0"/>
              </a:rPr>
              <a:t>.</a:t>
            </a:r>
          </a:p>
          <a:p>
            <a:pPr>
              <a:lnSpc>
                <a:spcPct val="107000"/>
              </a:lnSpc>
              <a:spcBef>
                <a:spcPts val="0"/>
              </a:spcBef>
            </a:pPr>
            <a:endParaRPr lang="en-US" sz="2400" dirty="0">
              <a:latin typeface="Calibri" panose="020F0502020204030204" pitchFamily="34" charset="0"/>
              <a:cs typeface="Times New Roman" panose="02020603050405020304" pitchFamily="18" charset="0"/>
            </a:endParaRPr>
          </a:p>
          <a:p>
            <a:pPr>
              <a:lnSpc>
                <a:spcPct val="107000"/>
              </a:lnSpc>
              <a:spcBef>
                <a:spcPts val="0"/>
              </a:spcBef>
            </a:pPr>
            <a:r>
              <a:rPr lang="en-US" sz="2400" dirty="0">
                <a:latin typeface="Calibri" panose="020F0502020204030204" pitchFamily="34" charset="0"/>
                <a:cs typeface="Times New Roman" panose="02020603050405020304" pitchFamily="18" charset="0"/>
              </a:rPr>
              <a:t>Access task videos via your own Moodle log in. Use will be monitored.</a:t>
            </a:r>
          </a:p>
          <a:p>
            <a:pPr marL="0" indent="0">
              <a:lnSpc>
                <a:spcPct val="107000"/>
              </a:lnSpc>
              <a:spcBef>
                <a:spcPts val="0"/>
              </a:spcBef>
              <a:buNone/>
            </a:pPr>
            <a:endParaRPr lang="en-US" sz="2400" dirty="0">
              <a:latin typeface="Calibri" panose="020F0502020204030204" pitchFamily="34" charset="0"/>
              <a:cs typeface="Times New Roman" panose="02020603050405020304" pitchFamily="18" charset="0"/>
            </a:endParaRP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Portfolio: </a:t>
              </a:r>
              <a:r>
                <a:rPr lang="en-GB" altLang="en-US" sz="2400" dirty="0">
                  <a:solidFill>
                    <a:srgbClr val="000000"/>
                  </a:solidFill>
                  <a:latin typeface="Verdana" panose="020B0604030504040204" pitchFamily="34" charset="0"/>
                </a:rPr>
                <a:t>Assessed tasks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Rectangle 8"/>
          <p:cNvSpPr/>
          <p:nvPr/>
        </p:nvSpPr>
        <p:spPr>
          <a:xfrm>
            <a:off x="553337" y="5517232"/>
            <a:ext cx="11017224" cy="882678"/>
          </a:xfrm>
          <a:prstGeom prst="rect">
            <a:avLst/>
          </a:prstGeom>
          <a:solidFill>
            <a:srgbClr val="FFFFD1"/>
          </a:solidFill>
          <a:ln w="28575">
            <a:solidFill>
              <a:srgbClr val="C00000"/>
            </a:solidFill>
          </a:ln>
        </p:spPr>
        <p:txBody>
          <a:bodyPr wrap="square" anchor="ctr">
            <a:spAutoFit/>
          </a:bodyPr>
          <a:lstStyle/>
          <a:p>
            <a:pPr>
              <a:lnSpc>
                <a:spcPct val="107000"/>
              </a:lnSpc>
            </a:pPr>
            <a:r>
              <a:rPr lang="en-US" sz="2400" b="1" dirty="0">
                <a:solidFill>
                  <a:srgbClr val="FF0000"/>
                </a:solidFill>
                <a:latin typeface="Calibri" panose="020F0502020204030204" pitchFamily="34" charset="0"/>
                <a:cs typeface="Times New Roman" panose="02020603050405020304" pitchFamily="18" charset="0"/>
              </a:rPr>
              <a:t>Any breaches of the above rules are considered </a:t>
            </a:r>
            <a:r>
              <a:rPr lang="en-US" sz="2400" b="1" u="sng" dirty="0">
                <a:solidFill>
                  <a:srgbClr val="FF0000"/>
                </a:solidFill>
                <a:latin typeface="Calibri" panose="020F0502020204030204" pitchFamily="34" charset="0"/>
                <a:cs typeface="Times New Roman" panose="02020603050405020304" pitchFamily="18" charset="0"/>
              </a:rPr>
              <a:t>academic misconduct</a:t>
            </a:r>
            <a:r>
              <a:rPr lang="en-US" sz="2400" b="1" dirty="0">
                <a:solidFill>
                  <a:srgbClr val="FF0000"/>
                </a:solidFill>
                <a:latin typeface="Calibri" panose="020F0502020204030204" pitchFamily="34" charset="0"/>
                <a:cs typeface="Times New Roman" panose="02020603050405020304" pitchFamily="18" charset="0"/>
              </a:rPr>
              <a:t> and can have serious consequences. </a:t>
            </a:r>
          </a:p>
        </p:txBody>
      </p:sp>
    </p:spTree>
    <p:extLst>
      <p:ext uri="{BB962C8B-B14F-4D97-AF65-F5344CB8AC3E}">
        <p14:creationId xmlns:p14="http://schemas.microsoft.com/office/powerpoint/2010/main" val="1966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Core Unit 2:</a:t>
              </a:r>
            </a:p>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659983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146" y="1609564"/>
            <a:ext cx="11017224" cy="4968551"/>
          </a:xfrm>
          <a:noFill/>
        </p:spPr>
        <p:txBody>
          <a:bodyPr>
            <a:noAutofit/>
          </a:bodyPr>
          <a:lstStyle/>
          <a:p>
            <a:pPr marL="0" indent="0" fontAlgn="base">
              <a:buNone/>
            </a:pPr>
            <a:r>
              <a:rPr lang="en-US" sz="2400" dirty="0"/>
              <a:t>Discuss the following questions with your partner. </a:t>
            </a:r>
            <a:endParaRPr lang="en-GB" sz="2400" dirty="0"/>
          </a:p>
          <a:p>
            <a:pPr marL="0" indent="0" fontAlgn="base">
              <a:buNone/>
            </a:pPr>
            <a:r>
              <a:rPr lang="en-US" sz="2400" dirty="0"/>
              <a:t> </a:t>
            </a:r>
            <a:endParaRPr lang="en-GB" sz="2400" dirty="0"/>
          </a:p>
          <a:p>
            <a:pPr lvl="1"/>
            <a:r>
              <a:rPr lang="en-US" dirty="0"/>
              <a:t>What is stress?</a:t>
            </a:r>
          </a:p>
          <a:p>
            <a:pPr lvl="1"/>
            <a:endParaRPr lang="en-GB" dirty="0"/>
          </a:p>
          <a:p>
            <a:pPr lvl="1"/>
            <a:r>
              <a:rPr lang="en-US" dirty="0"/>
              <a:t>What causes </a:t>
            </a:r>
            <a:r>
              <a:rPr lang="en-US" u="sng" dirty="0"/>
              <a:t>you</a:t>
            </a:r>
            <a:r>
              <a:rPr lang="en-US" dirty="0"/>
              <a:t> to feel stressed? Think of some specific examples.</a:t>
            </a:r>
          </a:p>
          <a:p>
            <a:pPr lvl="1"/>
            <a:endParaRPr lang="en-GB" dirty="0"/>
          </a:p>
          <a:p>
            <a:pPr lvl="1"/>
            <a:r>
              <a:rPr lang="en-US" dirty="0"/>
              <a:t>How does your </a:t>
            </a:r>
            <a:r>
              <a:rPr lang="en-US" dirty="0" err="1"/>
              <a:t>behaviour</a:t>
            </a:r>
            <a:r>
              <a:rPr lang="en-US" dirty="0"/>
              <a:t> change when you feel stressed?</a:t>
            </a:r>
            <a:endParaRPr lang="en-GB" dirty="0"/>
          </a:p>
          <a:p>
            <a:pPr marL="0" indent="0" fontAlgn="base">
              <a:buNone/>
            </a:pPr>
            <a:endParaRPr lang="en-GB" sz="2000" dirty="0">
              <a:latin typeface="+mj-lt"/>
            </a:endParaRP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 name="Picture 8" descr="Icon&#10;&#10;Description automatically generated">
            <a:extLst>
              <a:ext uri="{FF2B5EF4-FFF2-40B4-BE49-F238E27FC236}">
                <a16:creationId xmlns:a16="http://schemas.microsoft.com/office/drawing/2014/main" id="{4A5841AC-2363-4AE7-A614-C1F1FDC43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382" y="5373216"/>
            <a:ext cx="758567" cy="1227784"/>
          </a:xfrm>
          <a:prstGeom prst="rect">
            <a:avLst/>
          </a:prstGeom>
        </p:spPr>
      </p:pic>
    </p:spTree>
    <p:extLst>
      <p:ext uri="{BB962C8B-B14F-4D97-AF65-F5344CB8AC3E}">
        <p14:creationId xmlns:p14="http://schemas.microsoft.com/office/powerpoint/2010/main" val="892475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3916196A86DA4586225168EFF577EA" ma:contentTypeVersion="18" ma:contentTypeDescription="Create a new document." ma:contentTypeScope="" ma:versionID="c1020f6d2e801eec76eaced245793a6b">
  <xsd:schema xmlns:xsd="http://www.w3.org/2001/XMLSchema" xmlns:xs="http://www.w3.org/2001/XMLSchema" xmlns:p="http://schemas.microsoft.com/office/2006/metadata/properties" xmlns:ns2="c98cd21c-babb-4b51-9f32-e929c9312283" xmlns:ns3="b4633975-2ae0-4980-b3dc-2c3583686570" targetNamespace="http://schemas.microsoft.com/office/2006/metadata/properties" ma:root="true" ma:fieldsID="1c75a3be3f2cb0814a6f7362848e21a8" ns2:_="" ns3:_="">
    <xsd:import namespace="c98cd21c-babb-4b51-9f32-e929c9312283"/>
    <xsd:import namespace="b4633975-2ae0-4980-b3dc-2c358368657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8cd21c-babb-4b51-9f32-e929c9312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b41eaff-6be1-43e3-aa28-e44eb035eb3c"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633975-2ae0-4980-b3dc-2c358368657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5de1296-912f-48fa-a4a2-a869c6cc25b5}" ma:internalName="TaxCatchAll" ma:showField="CatchAllData" ma:web="b4633975-2ae0-4980-b3dc-2c35836865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98cd21c-babb-4b51-9f32-e929c9312283" xsi:nil="true"/>
    <lcf76f155ced4ddcb4097134ff3c332f xmlns="c98cd21c-babb-4b51-9f32-e929c9312283">
      <Terms xmlns="http://schemas.microsoft.com/office/infopath/2007/PartnerControls"/>
    </lcf76f155ced4ddcb4097134ff3c332f>
    <TaxCatchAll xmlns="b4633975-2ae0-4980-b3dc-2c3583686570" xsi:nil="true"/>
    <SharedWithUsers xmlns="b4633975-2ae0-4980-b3dc-2c3583686570">
      <UserInfo>
        <DisplayName/>
        <AccountId xsi:nil="true"/>
        <AccountType/>
      </UserInfo>
    </SharedWithUsers>
  </documentManagement>
</p:properties>
</file>

<file path=customXml/itemProps1.xml><?xml version="1.0" encoding="utf-8"?>
<ds:datastoreItem xmlns:ds="http://schemas.openxmlformats.org/officeDocument/2006/customXml" ds:itemID="{95C97570-46EC-41E8-9DF1-6CD4910607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8cd21c-babb-4b51-9f32-e929c9312283"/>
    <ds:schemaRef ds:uri="b4633975-2ae0-4980-b3dc-2c35836865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FD932A-F324-46EC-A471-CB011E9024D9}">
  <ds:schemaRefs>
    <ds:schemaRef ds:uri="http://schemas.microsoft.com/sharepoint/v3/contenttype/forms"/>
  </ds:schemaRefs>
</ds:datastoreItem>
</file>

<file path=customXml/itemProps3.xml><?xml version="1.0" encoding="utf-8"?>
<ds:datastoreItem xmlns:ds="http://schemas.openxmlformats.org/officeDocument/2006/customXml" ds:itemID="{F41187D4-867B-4BCC-9BAC-3FB608B710DB}">
  <ds:schemaRefs>
    <ds:schemaRef ds:uri="b4633975-2ae0-4980-b3dc-2c3583686570"/>
    <ds:schemaRef ds:uri="http://purl.org/dc/elements/1.1/"/>
    <ds:schemaRef ds:uri="c98cd21c-babb-4b51-9f32-e929c9312283"/>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 ds:uri="545d15f7-6577-4bc9-aa88-89ac4a3e5607"/>
    <ds:schemaRef ds:uri="71566fe0-4e9e-429a-8fc8-bbed13cddc77"/>
  </ds:schemaRefs>
</ds:datastoreItem>
</file>

<file path=docProps/app.xml><?xml version="1.0" encoding="utf-8"?>
<Properties xmlns="http://schemas.openxmlformats.org/officeDocument/2006/extended-properties" xmlns:vt="http://schemas.openxmlformats.org/officeDocument/2006/docPropsVTypes">
  <Template>Office Theme</Template>
  <TotalTime>6920</TotalTime>
  <Words>3951</Words>
  <Application>Microsoft Office PowerPoint</Application>
  <PresentationFormat>Widescreen</PresentationFormat>
  <Paragraphs>520</Paragraphs>
  <Slides>43</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Calibri </vt:lpstr>
      <vt:lpstr>DengXian</vt:lpstr>
      <vt:lpstr>SimSun</vt:lpstr>
      <vt:lpstr>Arial</vt:lpstr>
      <vt:lpstr>Calibri</vt:lpstr>
      <vt:lpstr>Calibri Light</vt:lpstr>
      <vt:lpstr>Ink Free</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Shayna Kozuch</dc:creator>
  <cp:lastModifiedBy>Michaela Seserman</cp:lastModifiedBy>
  <cp:revision>1220</cp:revision>
  <cp:lastPrinted>2015-02-25T05:39:47Z</cp:lastPrinted>
  <dcterms:created xsi:type="dcterms:W3CDTF">2011-01-19T07:34:59Z</dcterms:created>
  <dcterms:modified xsi:type="dcterms:W3CDTF">2024-10-16T04:54:32Z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0x010100A63916196A86DA4586225168EFF577EA</vt:lpwstr>
  </property>
  <property fmtid="{D5CDD505-2E9C-101B-9397-08002B2CF9AE}" pid="3" name="Order">
    <vt:r8>11700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TriggerFlowInfo">
    <vt:lpwstr/>
  </property>
  <property fmtid="{D5CDD505-2E9C-101B-9397-08002B2CF9AE}" pid="12" name="MediaServiceImageTags">
    <vt:lpwstr/>
  </property>
</Properties>
</file>